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0"/>
  </p:notesMasterIdLst>
  <p:handoutMasterIdLst>
    <p:handoutMasterId r:id="rId81"/>
  </p:handoutMasterIdLst>
  <p:sldIdLst>
    <p:sldId id="1306" r:id="rId2"/>
    <p:sldId id="1359" r:id="rId3"/>
    <p:sldId id="1365" r:id="rId4"/>
    <p:sldId id="1366" r:id="rId5"/>
    <p:sldId id="1369" r:id="rId6"/>
    <p:sldId id="1370" r:id="rId7"/>
    <p:sldId id="1372" r:id="rId8"/>
    <p:sldId id="1379" r:id="rId9"/>
    <p:sldId id="1371" r:id="rId10"/>
    <p:sldId id="1373" r:id="rId11"/>
    <p:sldId id="1374" r:id="rId12"/>
    <p:sldId id="1377" r:id="rId13"/>
    <p:sldId id="1378" r:id="rId14"/>
    <p:sldId id="1375" r:id="rId15"/>
    <p:sldId id="1380" r:id="rId16"/>
    <p:sldId id="1362" r:id="rId17"/>
    <p:sldId id="1390" r:id="rId18"/>
    <p:sldId id="1389" r:id="rId19"/>
    <p:sldId id="1391" r:id="rId20"/>
    <p:sldId id="1381" r:id="rId21"/>
    <p:sldId id="1384" r:id="rId22"/>
    <p:sldId id="1385" r:id="rId23"/>
    <p:sldId id="1386" r:id="rId24"/>
    <p:sldId id="1387" r:id="rId25"/>
    <p:sldId id="1388" r:id="rId26"/>
    <p:sldId id="1392" r:id="rId27"/>
    <p:sldId id="1393" r:id="rId28"/>
    <p:sldId id="1394" r:id="rId29"/>
    <p:sldId id="1431" r:id="rId30"/>
    <p:sldId id="1376" r:id="rId31"/>
    <p:sldId id="1429" r:id="rId32"/>
    <p:sldId id="1430" r:id="rId33"/>
    <p:sldId id="1432" r:id="rId34"/>
    <p:sldId id="1395" r:id="rId35"/>
    <p:sldId id="1397" r:id="rId36"/>
    <p:sldId id="1396" r:id="rId37"/>
    <p:sldId id="1398" r:id="rId38"/>
    <p:sldId id="1399" r:id="rId39"/>
    <p:sldId id="1400" r:id="rId40"/>
    <p:sldId id="1433" r:id="rId41"/>
    <p:sldId id="1437" r:id="rId42"/>
    <p:sldId id="1402" r:id="rId43"/>
    <p:sldId id="1403" r:id="rId44"/>
    <p:sldId id="1435" r:id="rId45"/>
    <p:sldId id="1404" r:id="rId46"/>
    <p:sldId id="1436" r:id="rId47"/>
    <p:sldId id="1405" r:id="rId48"/>
    <p:sldId id="1406" r:id="rId49"/>
    <p:sldId id="1407" r:id="rId50"/>
    <p:sldId id="1408" r:id="rId51"/>
    <p:sldId id="1409" r:id="rId52"/>
    <p:sldId id="1410" r:id="rId53"/>
    <p:sldId id="1411" r:id="rId54"/>
    <p:sldId id="1438" r:id="rId55"/>
    <p:sldId id="1412" r:id="rId56"/>
    <p:sldId id="1413" r:id="rId57"/>
    <p:sldId id="1414" r:id="rId58"/>
    <p:sldId id="1415" r:id="rId59"/>
    <p:sldId id="1416" r:id="rId60"/>
    <p:sldId id="1418" r:id="rId61"/>
    <p:sldId id="1434" r:id="rId62"/>
    <p:sldId id="1417" r:id="rId63"/>
    <p:sldId id="1419" r:id="rId64"/>
    <p:sldId id="1420" r:id="rId65"/>
    <p:sldId id="1442" r:id="rId66"/>
    <p:sldId id="1443" r:id="rId67"/>
    <p:sldId id="1444" r:id="rId68"/>
    <p:sldId id="1439" r:id="rId69"/>
    <p:sldId id="1421" r:id="rId70"/>
    <p:sldId id="1424" r:id="rId71"/>
    <p:sldId id="1422" r:id="rId72"/>
    <p:sldId id="1425" r:id="rId73"/>
    <p:sldId id="1440" r:id="rId74"/>
    <p:sldId id="1427" r:id="rId75"/>
    <p:sldId id="1428" r:id="rId76"/>
    <p:sldId id="1441" r:id="rId77"/>
    <p:sldId id="1401" r:id="rId78"/>
    <p:sldId id="1358" r:id="rId79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504D"/>
    <a:srgbClr val="4F81BD"/>
    <a:srgbClr val="005493"/>
    <a:srgbClr val="212121"/>
    <a:srgbClr val="C3D69C"/>
    <a:srgbClr val="941100"/>
    <a:srgbClr val="ED3C64"/>
    <a:srgbClr val="FF9300"/>
    <a:srgbClr val="FF2F92"/>
    <a:srgbClr val="943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72" autoAdjust="0"/>
    <p:restoredTop sz="94162" autoAdjust="0"/>
  </p:normalViewPr>
  <p:slideViewPr>
    <p:cSldViewPr>
      <p:cViewPr varScale="1">
        <p:scale>
          <a:sx n="138" d="100"/>
          <a:sy n="138" d="100"/>
        </p:scale>
        <p:origin x="304" y="168"/>
      </p:cViewPr>
      <p:guideLst>
        <p:guide orient="horz" pos="2480"/>
        <p:guide pos="340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2020/10/27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170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464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X86-64</a:t>
            </a:r>
            <a:r>
              <a:rPr kumimoji="1" lang="zh-CN" altLang="en-US" dirty="0"/>
              <a:t>不支持从</a:t>
            </a:r>
            <a:r>
              <a:rPr kumimoji="1" lang="en-US" altLang="zh-CN" dirty="0"/>
              <a:t>64bit</a:t>
            </a:r>
            <a:r>
              <a:rPr kumimoji="1" lang="zh-CN" altLang="en-US" dirty="0"/>
              <a:t> 模式跳到</a:t>
            </a:r>
            <a:r>
              <a:rPr kumimoji="1" lang="en-US" altLang="zh-CN" dirty="0"/>
              <a:t>32bit</a:t>
            </a:r>
            <a:r>
              <a:rPr kumimoji="1" lang="zh-CN" altLang="en-US" dirty="0"/>
              <a:t>的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segemnt</a:t>
            </a:r>
            <a:r>
              <a:rPr kumimoji="1" lang="zh-CN" altLang="en-US" dirty="0"/>
              <a:t>上，所以不能同时实现到</a:t>
            </a:r>
            <a:r>
              <a:rPr kumimoji="1" lang="en-US" altLang="zh-CN" dirty="0"/>
              <a:t>32bit</a:t>
            </a:r>
            <a:r>
              <a:rPr kumimoji="1" lang="zh-CN" altLang="en-US" dirty="0"/>
              <a:t>和提升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。所以必须借助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1</a:t>
            </a:r>
            <a:r>
              <a:rPr kumimoji="1" lang="zh-CN" altLang="en-US" dirty="0"/>
              <a:t>来先实现提权，再</a:t>
            </a:r>
            <a:r>
              <a:rPr kumimoji="1" lang="en-US" altLang="zh-CN" dirty="0" err="1"/>
              <a:t>longret</a:t>
            </a:r>
            <a:r>
              <a:rPr kumimoji="1" lang="zh-CN" altLang="en-US" dirty="0"/>
              <a:t>到</a:t>
            </a:r>
            <a:r>
              <a:rPr kumimoji="1" lang="en-US" altLang="zh-CN" dirty="0"/>
              <a:t>32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</a:t>
            </a:r>
            <a:r>
              <a:rPr kumimoji="1" lang="zh-CN" altLang="en-US" dirty="0"/>
              <a:t>上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909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8" y="439060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5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2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ea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20994"/>
            <a:ext cx="7772400" cy="1225021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dirty="0"/>
              <a:t>Security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289548"/>
            <a:ext cx="7772400" cy="1080120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Zeyu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Mi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endParaRPr kumimoji="1" lang="en" altLang="zh-CN" sz="2000" i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27984" y="4655165"/>
            <a:ext cx="1794136" cy="64807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159D463-C756-444B-A2CF-CFE78FF9AF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3563889" y="4655165"/>
            <a:ext cx="648072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0F6B33-7FBD-F046-BBAE-6D65323B5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45B08F-C0A6-1A4F-9E8C-582C78743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0"/>
            <a:ext cx="8435280" cy="4428833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entity may encounter failures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even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malicious </a:t>
            </a:r>
          </a:p>
          <a:p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isolation</a:t>
            </a:r>
          </a:p>
          <a:p>
            <a:pPr lvl="1"/>
            <a:r>
              <a:rPr lang="en-US" altLang="zh-CN" dirty="0"/>
              <a:t>Contains</a:t>
            </a:r>
            <a:r>
              <a:rPr lang="zh-CN" altLang="en-US" dirty="0"/>
              <a:t> </a:t>
            </a:r>
            <a:r>
              <a:rPr lang="en-US" altLang="zh-CN" dirty="0"/>
              <a:t>effects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failures</a:t>
            </a:r>
          </a:p>
          <a:p>
            <a:pPr lvl="1"/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fairness</a:t>
            </a:r>
          </a:p>
          <a:p>
            <a:r>
              <a:rPr kumimoji="1" lang="en-US" altLang="zh-CN" dirty="0"/>
              <a:t>Unit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</a:p>
          <a:p>
            <a:pPr lvl="1"/>
            <a:r>
              <a:rPr kumimoji="1" lang="en-US" altLang="zh-CN" dirty="0"/>
              <a:t>Process</a:t>
            </a:r>
          </a:p>
          <a:p>
            <a:pPr lvl="1"/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</a:p>
          <a:p>
            <a:pPr lvl="1"/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smaller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entities</a:t>
            </a:r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62788B-F2DD-6D40-8A3D-E4B046B88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157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B22B5E-3CB4-B842-B0DE-C280600A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Operating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(OS)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 Goals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9D3472-4FE9-FF42-87F7-E8C7D4CB5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256" y="1129308"/>
            <a:ext cx="8229600" cy="2796768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Resource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Management</a:t>
            </a:r>
          </a:p>
          <a:p>
            <a:pPr lvl="1"/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controls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(CPU,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memory,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storage,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r>
              <a:rPr kumimoji="1" lang="en-US" altLang="zh-CN" dirty="0"/>
              <a:t>Abstraction</a:t>
            </a:r>
          </a:p>
          <a:p>
            <a:pPr lvl="1"/>
            <a:r>
              <a:rPr kumimoji="1" lang="en-US" altLang="zh-CN" dirty="0"/>
              <a:t>Hide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underline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details</a:t>
            </a:r>
          </a:p>
          <a:p>
            <a:pPr lvl="1"/>
            <a:r>
              <a:rPr kumimoji="1" lang="en-US" altLang="zh-CN" dirty="0"/>
              <a:t>Provide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interfaces</a:t>
            </a:r>
          </a:p>
          <a:p>
            <a:r>
              <a:rPr kumimoji="1" lang="en-US" altLang="zh-CN" dirty="0"/>
              <a:t>Protection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</a:p>
          <a:p>
            <a:pPr lvl="1"/>
            <a:r>
              <a:rPr kumimoji="1" lang="en-US" altLang="zh-CN" dirty="0"/>
              <a:t>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 process data</a:t>
            </a:r>
          </a:p>
          <a:p>
            <a:pPr lvl="2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6B9385-6ED2-8F4A-A324-FAE48801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F04910-2688-0541-BF2D-AED6593FA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396" y="4025481"/>
            <a:ext cx="7787208" cy="167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29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E1C7B0-53C3-7145-95CD-4BF00CA0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Process Abstraction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000721-A7C5-DF4A-91F4-53050E39F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6096000" cy="3252191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Each process has a private address space</a:t>
            </a:r>
          </a:p>
          <a:p>
            <a:pPr lvl="1"/>
            <a:r>
              <a:rPr kumimoji="1" lang="en-US" altLang="zh-CN" dirty="0"/>
              <a:t>Provided by OS</a:t>
            </a:r>
          </a:p>
          <a:p>
            <a:pPr lvl="1"/>
            <a:r>
              <a:rPr kumimoji="1" lang="en-US" altLang="zh-CN" dirty="0"/>
              <a:t>Cannot access other process spaces</a:t>
            </a:r>
          </a:p>
          <a:p>
            <a:r>
              <a:rPr kumimoji="1" lang="en-US" altLang="zh-CN" dirty="0"/>
              <a:t>The OS kernel schedules processes into cores</a:t>
            </a:r>
          </a:p>
          <a:p>
            <a:pPr lvl="1"/>
            <a:r>
              <a:rPr kumimoji="1" lang="en-US" altLang="zh-CN" dirty="0"/>
              <a:t>Each process has a scheduling time slice</a:t>
            </a:r>
          </a:p>
          <a:p>
            <a:r>
              <a:rPr kumimoji="1" lang="en-US" altLang="zh-CN" dirty="0"/>
              <a:t>A process can invoke OS services via system calls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65F7A1-1432-7443-8EE5-7A483C3F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073653-4EB2-C24E-9AAA-CF813BBA6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494161"/>
            <a:ext cx="2336800" cy="4826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52D4CFC-B404-D745-9E55-E1215E4FD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778886"/>
            <a:ext cx="5067069" cy="76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2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1E109-292D-0044-8C78-4AB33C75B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77C448-22B5-6C43-A96B-56AD9903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5D10162-E456-5B42-A5AA-A5CF153CA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279770"/>
            <a:ext cx="6732240" cy="405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35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843D92-FD40-F64C-9407-850C9A6F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40975E-2266-CC4C-90F3-9FF25E23E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3771636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Calls</a:t>
            </a:r>
          </a:p>
          <a:p>
            <a:pPr lvl="1"/>
            <a:r>
              <a:rPr kumimoji="1" lang="en-US" altLang="zh-CN" dirty="0"/>
              <a:t>Process requests a system service, e.g., exit</a:t>
            </a:r>
          </a:p>
          <a:p>
            <a:pPr lvl="1"/>
            <a:r>
              <a:rPr kumimoji="1" lang="en-US" altLang="zh-CN" dirty="0"/>
              <a:t>Like a function call, but outside the process </a:t>
            </a:r>
          </a:p>
          <a:p>
            <a:pPr lvl="1"/>
            <a:r>
              <a:rPr kumimoji="1" lang="en-US" altLang="zh-CN" dirty="0"/>
              <a:t>Do not have the address of the system function to call</a:t>
            </a:r>
          </a:p>
          <a:p>
            <a:r>
              <a:rPr kumimoji="1" lang="en-US" altLang="zh-CN" dirty="0"/>
              <a:t>Exceptions</a:t>
            </a:r>
          </a:p>
          <a:p>
            <a:pPr lvl="1"/>
            <a:r>
              <a:rPr lang="en-US" altLang="zh-CN" dirty="0"/>
              <a:t>Internal synchronous event in process triggers context switch</a:t>
            </a:r>
          </a:p>
          <a:p>
            <a:pPr lvl="1"/>
            <a:r>
              <a:rPr lang="en-US" altLang="zh-CN" dirty="0"/>
              <a:t>Protection violation (segmentation fault), Divide by zero, …</a:t>
            </a:r>
            <a:endParaRPr kumimoji="1" lang="en-US" altLang="zh-CN" dirty="0"/>
          </a:p>
          <a:p>
            <a:r>
              <a:rPr kumimoji="1" lang="en-US" altLang="zh-CN" dirty="0"/>
              <a:t>Interrupts</a:t>
            </a:r>
          </a:p>
          <a:p>
            <a:pPr lvl="1"/>
            <a:r>
              <a:rPr lang="en-US" altLang="zh-CN" dirty="0"/>
              <a:t>External asynchronous event triggers context switch</a:t>
            </a:r>
          </a:p>
          <a:p>
            <a:pPr lvl="1"/>
            <a:r>
              <a:rPr lang="en-US" altLang="zh-CN" dirty="0"/>
              <a:t>Timer, I/O device</a:t>
            </a:r>
          </a:p>
          <a:p>
            <a:pPr lvl="1"/>
            <a:r>
              <a:rPr lang="en-US" altLang="zh-CN" dirty="0"/>
              <a:t>Independent of user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10259E-A0F3-C844-9230-8C92FE63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627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26952B-4D30-0345-8143-488414356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Protection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9E8FE3-25A9-BD4C-818E-FCC0C3683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A18CDE3-0383-4F4D-9487-47B4C558D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828" y="936825"/>
            <a:ext cx="7668344" cy="47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97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C9A297-2626-9343-87F6-8D2AF26FB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0D5D28-9F28-FC4C-AEBB-57449DA2A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103" y="997003"/>
            <a:ext cx="8229600" cy="2580575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(Horizontal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Isolation)</a:t>
            </a:r>
          </a:p>
          <a:p>
            <a:pPr lvl="1"/>
            <a:r>
              <a:rPr kumimoji="1" lang="en-US" altLang="zh-CN" dirty="0"/>
              <a:t>Enforced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pPr lvl="1"/>
            <a:r>
              <a:rPr kumimoji="1" lang="en-US" altLang="zh-CN" dirty="0"/>
              <a:t>Useful</a:t>
            </a:r>
            <a:r>
              <a:rPr kumimoji="1" lang="zh-CN" altLang="en-US" dirty="0"/>
              <a:t> </a:t>
            </a:r>
            <a:r>
              <a:rPr kumimoji="1" lang="en-US" altLang="zh-CN" dirty="0"/>
              <a:t>techniques: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switch,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abstraction…</a:t>
            </a:r>
          </a:p>
          <a:p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(Vertical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Isolation)</a:t>
            </a:r>
          </a:p>
          <a:p>
            <a:pPr lvl="1"/>
            <a:r>
              <a:rPr kumimoji="1" lang="en-US" altLang="zh-CN" dirty="0"/>
              <a:t>CPU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carefully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interface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AAB84A-E808-4748-9103-E88D493A8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711517E-AC90-4844-9AF7-FE64DF7D2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429036"/>
            <a:ext cx="6990928" cy="2165429"/>
          </a:xfrm>
          <a:prstGeom prst="rect">
            <a:avLst/>
          </a:prstGeom>
        </p:spPr>
      </p:pic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4AF00B9B-385C-504F-9802-7EF0F15BDA3D}"/>
              </a:ext>
            </a:extLst>
          </p:cNvPr>
          <p:cNvCxnSpPr/>
          <p:nvPr/>
        </p:nvCxnSpPr>
        <p:spPr>
          <a:xfrm>
            <a:off x="1691680" y="3865612"/>
            <a:ext cx="0" cy="51588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F74A2F17-A3EE-6E48-8B7C-5508BA9A54DA}"/>
              </a:ext>
            </a:extLst>
          </p:cNvPr>
          <p:cNvCxnSpPr>
            <a:cxnSpLocks/>
          </p:cNvCxnSpPr>
          <p:nvPr/>
        </p:nvCxnSpPr>
        <p:spPr>
          <a:xfrm>
            <a:off x="2555776" y="3721596"/>
            <a:ext cx="648072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9C34C94B-CA5C-8146-9CEF-606328648753}"/>
              </a:ext>
            </a:extLst>
          </p:cNvPr>
          <p:cNvCxnSpPr/>
          <p:nvPr/>
        </p:nvCxnSpPr>
        <p:spPr>
          <a:xfrm>
            <a:off x="3851920" y="3865611"/>
            <a:ext cx="0" cy="51588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E128A160-ED43-D44E-914E-47493780244C}"/>
              </a:ext>
            </a:extLst>
          </p:cNvPr>
          <p:cNvCxnSpPr/>
          <p:nvPr/>
        </p:nvCxnSpPr>
        <p:spPr>
          <a:xfrm>
            <a:off x="6876256" y="3865610"/>
            <a:ext cx="0" cy="51588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4561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416D6C-A4F5-1E45-8D6C-8B0BFDBEC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Virtual Machine Monitor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459794-62BA-4C4A-91F2-876026389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93785"/>
            <a:ext cx="8229600" cy="2843835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/>
              <a:t>A VMM (aka Hypervisor) provides a system virtual machine to each OS</a:t>
            </a:r>
          </a:p>
          <a:p>
            <a:r>
              <a:rPr lang="en-US" altLang="zh-CN" dirty="0"/>
              <a:t>VMM can run directly on hardware</a:t>
            </a:r>
            <a:r>
              <a:rPr lang="zh-CN" altLang="en-US" dirty="0"/>
              <a:t> </a:t>
            </a:r>
            <a:r>
              <a:rPr lang="en-US" altLang="zh-CN" dirty="0"/>
              <a:t>(type-1) or on another OS</a:t>
            </a:r>
            <a:r>
              <a:rPr lang="zh-CN" altLang="en-US" dirty="0"/>
              <a:t> </a:t>
            </a:r>
            <a:r>
              <a:rPr lang="en-US" altLang="zh-CN" dirty="0"/>
              <a:t>(type</a:t>
            </a:r>
            <a:r>
              <a:rPr lang="zh-CN" altLang="en-US" dirty="0"/>
              <a:t> </a:t>
            </a:r>
            <a:r>
              <a:rPr lang="en-US" altLang="zh-CN" dirty="0"/>
              <a:t>2)</a:t>
            </a:r>
          </a:p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</a:p>
          <a:p>
            <a:pPr lvl="1"/>
            <a:r>
              <a:rPr kumimoji="1" lang="en-US" altLang="zh-CN" dirty="0"/>
              <a:t>VT-x:</a:t>
            </a:r>
            <a:r>
              <a:rPr kumimoji="1" lang="zh-CN" altLang="en-US" dirty="0"/>
              <a:t> </a:t>
            </a:r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non-root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</a:p>
          <a:p>
            <a:pPr lvl="1"/>
            <a:r>
              <a:rPr kumimoji="1" lang="en-US" altLang="zh-CN" dirty="0"/>
              <a:t>EPT</a:t>
            </a:r>
          </a:p>
          <a:p>
            <a:pPr lvl="1"/>
            <a:r>
              <a:rPr kumimoji="1" lang="en-US" altLang="zh-CN" dirty="0"/>
              <a:t>IOMMU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SR-IOV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88D728-1C01-3D47-BE8B-7298AFA5E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C477AF-BCAF-A048-ACBE-F75A5F21B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761081"/>
            <a:ext cx="6804248" cy="195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03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83FE10-4949-424F-8784-4A885D052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(VM)</a:t>
            </a:r>
            <a:r>
              <a:rPr kumimoji="1" lang="zh-CN" altLang="en-US" dirty="0"/>
              <a:t> </a:t>
            </a:r>
            <a:r>
              <a:rPr kumimoji="1" lang="en-US" altLang="zh-CN" dirty="0"/>
              <a:t>Abstraction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EB5428-DF3A-1949-944E-F1AC8A2F8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1E39CC4-6D03-384E-9E3C-5D54A8AD22A1}"/>
              </a:ext>
            </a:extLst>
          </p:cNvPr>
          <p:cNvSpPr txBox="1">
            <a:spLocks/>
          </p:cNvSpPr>
          <p:nvPr/>
        </p:nvSpPr>
        <p:spPr>
          <a:xfrm>
            <a:off x="457200" y="1156828"/>
            <a:ext cx="5626968" cy="325219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Each VM has a private address space</a:t>
            </a:r>
          </a:p>
          <a:p>
            <a:pPr lvl="1"/>
            <a:r>
              <a:rPr kumimoji="1" lang="en-US" altLang="zh-CN" dirty="0"/>
              <a:t>Provided by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</a:t>
            </a:r>
          </a:p>
          <a:p>
            <a:pPr lvl="1"/>
            <a:r>
              <a:rPr kumimoji="1" lang="en-US" altLang="zh-CN" dirty="0"/>
              <a:t>Cannot access other VM spaces</a:t>
            </a:r>
          </a:p>
          <a:p>
            <a:r>
              <a:rPr kumimoji="1" lang="en-US" altLang="zh-CN" dirty="0"/>
              <a:t>The hypervisor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schedules processes into cores</a:t>
            </a:r>
          </a:p>
          <a:p>
            <a:pPr lvl="1"/>
            <a:r>
              <a:rPr kumimoji="1" lang="en-US" altLang="zh-CN" dirty="0"/>
              <a:t>Each process has a scheduling time slice</a:t>
            </a:r>
          </a:p>
          <a:p>
            <a:r>
              <a:rPr kumimoji="1" lang="en-US" altLang="zh-CN" dirty="0"/>
              <a:t>A VM can invoke hypervisor services via </a:t>
            </a:r>
            <a:r>
              <a:rPr kumimoji="1" lang="en-US" altLang="zh-CN" dirty="0" err="1"/>
              <a:t>hypercalls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7DC9DB8-6824-824D-94C9-C52774A13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960" y="1231404"/>
            <a:ext cx="2731840" cy="32521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72C4EAB-AC8F-1B43-98DB-DEAC57D20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71" y="4552704"/>
            <a:ext cx="6016476" cy="91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44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0BB343-5DF9-F145-920D-A2CBB24AE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Extended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8F0305-F608-8049-B3B0-F802C161E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915" y="1093785"/>
            <a:ext cx="7665477" cy="4392349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Configured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</a:t>
            </a:r>
          </a:p>
          <a:p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addresses</a:t>
            </a:r>
          </a:p>
          <a:p>
            <a:pPr lvl="1"/>
            <a:r>
              <a:rPr kumimoji="1" lang="en-US" altLang="zh-CN" dirty="0"/>
              <a:t>Guest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(GVA)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Guest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(GPA)</a:t>
            </a:r>
          </a:p>
          <a:p>
            <a:pPr lvl="1"/>
            <a:r>
              <a:rPr kumimoji="1" lang="en-US" altLang="zh-CN" dirty="0"/>
              <a:t>Host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(HPA)</a:t>
            </a:r>
          </a:p>
          <a:p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GVA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GPA</a:t>
            </a:r>
          </a:p>
          <a:p>
            <a:pPr lvl="1"/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guest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GPA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HPA</a:t>
            </a:r>
          </a:p>
          <a:p>
            <a:pPr lvl="1"/>
            <a:r>
              <a:rPr kumimoji="1" lang="en-US" altLang="zh-CN" dirty="0"/>
              <a:t>Extended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2D26DB-C92E-704F-ACB8-84511E91F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235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1E109-292D-0044-8C78-4AB33C75B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VMM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77C448-22B5-6C43-A96B-56AD9903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FB2ADB-BAF5-DC47-B8B4-8B64812F3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956" y="1129308"/>
            <a:ext cx="6762087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840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843D92-FD40-F64C-9407-850C9A6F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VM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440975E-2266-CC4C-90F3-9FF25E23E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1315"/>
            <a:ext cx="8229600" cy="4399915"/>
          </a:xfrm>
        </p:spPr>
        <p:txBody>
          <a:bodyPr>
            <a:normAutofit fontScale="70000" lnSpcReduction="20000"/>
          </a:bodyPr>
          <a:lstStyle/>
          <a:p>
            <a:r>
              <a:rPr kumimoji="1" lang="en-US" altLang="zh-CN" dirty="0"/>
              <a:t>VM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Exits</a:t>
            </a:r>
          </a:p>
          <a:p>
            <a:pPr lvl="1"/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interrupt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exception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trigger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VM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</a:t>
            </a:r>
          </a:p>
          <a:p>
            <a:pPr lvl="1"/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cause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VM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Exits</a:t>
            </a:r>
          </a:p>
          <a:p>
            <a:pPr lvl="1"/>
            <a:r>
              <a:rPr kumimoji="1" lang="en-US" altLang="zh-CN" dirty="0"/>
              <a:t>Modifying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control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registers,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HLT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…</a:t>
            </a:r>
          </a:p>
          <a:p>
            <a:r>
              <a:rPr kumimoji="1" lang="en-US" altLang="zh-CN" dirty="0" err="1"/>
              <a:t>Hypercall</a:t>
            </a:r>
            <a:endParaRPr kumimoji="1" lang="en-US" altLang="zh-CN" dirty="0"/>
          </a:p>
          <a:p>
            <a:pPr lvl="1"/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special</a:t>
            </a:r>
            <a:r>
              <a:rPr lang="zh-CN" altLang="en-US" dirty="0"/>
              <a:t> </a:t>
            </a:r>
            <a:r>
              <a:rPr lang="en-US" altLang="zh-CN" dirty="0"/>
              <a:t>kind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VM</a:t>
            </a:r>
            <a:r>
              <a:rPr lang="zh-CN" altLang="en-US" dirty="0"/>
              <a:t> </a:t>
            </a:r>
            <a:r>
              <a:rPr lang="en-US" altLang="zh-CN" dirty="0"/>
              <a:t>Exit</a:t>
            </a:r>
          </a:p>
          <a:p>
            <a:pPr lvl="1"/>
            <a:r>
              <a:rPr lang="en-US" altLang="zh-CN" dirty="0"/>
              <a:t>Similar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calls</a:t>
            </a:r>
          </a:p>
          <a:p>
            <a:pPr lvl="1"/>
            <a:r>
              <a:rPr lang="en-US" altLang="zh-CN" dirty="0"/>
              <a:t>Internal</a:t>
            </a:r>
            <a:r>
              <a:rPr lang="zh-CN" altLang="en-US" dirty="0"/>
              <a:t> </a:t>
            </a:r>
            <a:r>
              <a:rPr lang="en-US" altLang="zh-CN" dirty="0"/>
              <a:t>synchronous</a:t>
            </a:r>
            <a:r>
              <a:rPr lang="zh-CN" altLang="en-US" dirty="0"/>
              <a:t> </a:t>
            </a:r>
            <a:r>
              <a:rPr lang="en-US" altLang="zh-CN" dirty="0"/>
              <a:t>event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VM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request</a:t>
            </a:r>
            <a:r>
              <a:rPr lang="zh-CN" altLang="en-US" dirty="0"/>
              <a:t> </a:t>
            </a:r>
            <a:r>
              <a:rPr lang="en-US" altLang="zh-CN" dirty="0"/>
              <a:t>hypervisor</a:t>
            </a:r>
            <a:r>
              <a:rPr lang="zh-CN" altLang="en-US" dirty="0"/>
              <a:t> </a:t>
            </a:r>
            <a:r>
              <a:rPr lang="en-US" altLang="zh-CN" dirty="0"/>
              <a:t>services</a:t>
            </a:r>
          </a:p>
          <a:p>
            <a:pPr lvl="1"/>
            <a:r>
              <a:rPr lang="en-US" altLang="zh-CN" dirty="0"/>
              <a:t>Like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function</a:t>
            </a:r>
            <a:r>
              <a:rPr lang="zh-CN" altLang="en-US" dirty="0"/>
              <a:t> </a:t>
            </a:r>
            <a:r>
              <a:rPr lang="en-US" altLang="zh-CN" dirty="0"/>
              <a:t>call,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outside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VM</a:t>
            </a:r>
          </a:p>
          <a:p>
            <a:r>
              <a:rPr kumimoji="1" lang="en-US" altLang="zh-CN" dirty="0"/>
              <a:t>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Violation</a:t>
            </a:r>
          </a:p>
          <a:p>
            <a:pPr lvl="1"/>
            <a:r>
              <a:rPr lang="en-US" altLang="zh-CN" dirty="0"/>
              <a:t>Another</a:t>
            </a:r>
            <a:r>
              <a:rPr lang="zh-CN" altLang="en-US" dirty="0"/>
              <a:t> </a:t>
            </a:r>
            <a:r>
              <a:rPr lang="en-US" altLang="zh-CN" dirty="0"/>
              <a:t>special</a:t>
            </a:r>
            <a:r>
              <a:rPr lang="zh-CN" altLang="en-US" dirty="0"/>
              <a:t> </a:t>
            </a:r>
            <a:r>
              <a:rPr lang="en-US" altLang="zh-CN" dirty="0"/>
              <a:t>kind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VM</a:t>
            </a:r>
            <a:r>
              <a:rPr lang="zh-CN" altLang="en-US" dirty="0"/>
              <a:t> </a:t>
            </a:r>
            <a:r>
              <a:rPr lang="en-US" altLang="zh-CN" dirty="0"/>
              <a:t>exit</a:t>
            </a:r>
          </a:p>
          <a:p>
            <a:pPr lvl="1"/>
            <a:r>
              <a:rPr lang="en-US" altLang="zh-CN" dirty="0"/>
              <a:t>Similar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 </a:t>
            </a:r>
            <a:r>
              <a:rPr lang="en-US" altLang="zh-CN" dirty="0"/>
              <a:t>fault</a:t>
            </a:r>
          </a:p>
          <a:p>
            <a:pPr lvl="1"/>
            <a:r>
              <a:rPr kumimoji="1" lang="en-US" altLang="zh-CN" dirty="0"/>
              <a:t>Missing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mappings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insufficient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EPT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10259E-A0F3-C844-9230-8C92FE635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132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3A87D2-F2A1-2E45-885A-CB4074905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Protection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61C1DB-BD47-6145-8703-39C611BA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EAB18AB-4628-CB46-80B3-35AB560BE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55077"/>
            <a:ext cx="7956376" cy="437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666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FFCD47C-2E1C-DC43-82F6-0D9DC9060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251331"/>
            <a:ext cx="7485878" cy="248210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7C9A297-2626-9343-87F6-8D2AF26FB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VMM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0D5D28-9F28-FC4C-AEBB-57449DA2A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103" y="997003"/>
            <a:ext cx="8229600" cy="2364551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kernels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(Horizontal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Isolation)</a:t>
            </a:r>
          </a:p>
          <a:p>
            <a:pPr lvl="1"/>
            <a:r>
              <a:rPr kumimoji="1" lang="en-US" altLang="zh-CN" dirty="0"/>
              <a:t>Enforced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VMM</a:t>
            </a:r>
          </a:p>
          <a:p>
            <a:pPr lvl="1"/>
            <a:r>
              <a:rPr kumimoji="1" lang="en-US" altLang="zh-CN" dirty="0"/>
              <a:t>Useful</a:t>
            </a:r>
            <a:r>
              <a:rPr kumimoji="1" lang="zh-CN" altLang="en-US" dirty="0"/>
              <a:t> </a:t>
            </a:r>
            <a:r>
              <a:rPr kumimoji="1" lang="en-US" altLang="zh-CN" dirty="0"/>
              <a:t>techniques:</a:t>
            </a:r>
            <a:r>
              <a:rPr kumimoji="1" lang="zh-CN" altLang="en-US" dirty="0"/>
              <a:t> </a:t>
            </a:r>
            <a:r>
              <a:rPr kumimoji="1" lang="en-US" altLang="zh-CN" dirty="0"/>
              <a:t>EPTs</a:t>
            </a:r>
          </a:p>
          <a:p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VMM</a:t>
            </a:r>
            <a:r>
              <a:rPr kumimoji="1" lang="zh-CN" altLang="en-US" dirty="0"/>
              <a:t> </a:t>
            </a:r>
            <a:r>
              <a:rPr kumimoji="1" lang="en-US" altLang="zh-CN" dirty="0"/>
              <a:t>(Vertical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Isolation)</a:t>
            </a:r>
          </a:p>
          <a:p>
            <a:pPr lvl="1"/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carefully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interface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AAB84A-E808-4748-9103-E88D493A8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4AF00B9B-385C-504F-9802-7EF0F15BDA3D}"/>
              </a:ext>
            </a:extLst>
          </p:cNvPr>
          <p:cNvCxnSpPr/>
          <p:nvPr/>
        </p:nvCxnSpPr>
        <p:spPr>
          <a:xfrm>
            <a:off x="2195736" y="4234441"/>
            <a:ext cx="0" cy="51588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F74A2F17-A3EE-6E48-8B7C-5508BA9A54DA}"/>
              </a:ext>
            </a:extLst>
          </p:cNvPr>
          <p:cNvCxnSpPr>
            <a:cxnSpLocks/>
          </p:cNvCxnSpPr>
          <p:nvPr/>
        </p:nvCxnSpPr>
        <p:spPr>
          <a:xfrm>
            <a:off x="3741692" y="4234441"/>
            <a:ext cx="1369629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E128A160-ED43-D44E-914E-47493780244C}"/>
              </a:ext>
            </a:extLst>
          </p:cNvPr>
          <p:cNvCxnSpPr/>
          <p:nvPr/>
        </p:nvCxnSpPr>
        <p:spPr>
          <a:xfrm>
            <a:off x="6553200" y="4381498"/>
            <a:ext cx="0" cy="515887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399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F4540-B5A2-B143-A843-7B33C67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3A0-A85B-CA43-A1EB-7D10242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CPU privileges</a:t>
            </a:r>
          </a:p>
          <a:p>
            <a:r>
              <a:rPr kumimoji="1" lang="en-US" altLang="zh-CN" dirty="0"/>
              <a:t>Segmentation</a:t>
            </a:r>
          </a:p>
          <a:p>
            <a:r>
              <a:rPr kumimoji="1" lang="en-US" altLang="zh-CN" dirty="0"/>
              <a:t>Page table</a:t>
            </a:r>
          </a:p>
          <a:p>
            <a:r>
              <a:rPr kumimoji="1" lang="en-US" altLang="zh-CN" dirty="0"/>
              <a:t>Extended page table</a:t>
            </a:r>
          </a:p>
          <a:p>
            <a:r>
              <a:rPr kumimoji="1" lang="en-US" altLang="zh-CN" dirty="0"/>
              <a:t>Memory domain</a:t>
            </a:r>
          </a:p>
          <a:p>
            <a:r>
              <a:rPr kumimoji="1" lang="en-US" altLang="zh-CN" dirty="0"/>
              <a:t>Secure hardware modules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4FE82-F813-B34B-B9B9-47FA61A3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698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F4540-B5A2-B143-A843-7B33C67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3A0-A85B-CA43-A1EB-7D10242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CPU privileges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Segmentation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Extended 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Memory domain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Secure hardware modules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4FE82-F813-B34B-B9B9-47FA61A3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274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78C53F-E328-9846-BCEE-81CE11F4D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CPU privileges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2FDD54-4368-4B4D-B565-8B4BF70E0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C723679A-31E2-3949-9C04-B59F741A22B5}"/>
              </a:ext>
            </a:extLst>
          </p:cNvPr>
          <p:cNvCxnSpPr>
            <a:cxnSpLocks/>
          </p:cNvCxnSpPr>
          <p:nvPr/>
        </p:nvCxnSpPr>
        <p:spPr>
          <a:xfrm>
            <a:off x="4427984" y="3165988"/>
            <a:ext cx="522790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1D2E191-BCA1-0244-9D62-D963A01D712A}"/>
              </a:ext>
            </a:extLst>
          </p:cNvPr>
          <p:cNvGrpSpPr/>
          <p:nvPr/>
        </p:nvGrpSpPr>
        <p:grpSpPr>
          <a:xfrm>
            <a:off x="5652119" y="1365788"/>
            <a:ext cx="2995655" cy="3672408"/>
            <a:chOff x="971600" y="1489348"/>
            <a:chExt cx="6768752" cy="3672408"/>
          </a:xfrm>
        </p:grpSpPr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D319E462-5306-6348-93EA-F4D996B60D2E}"/>
                </a:ext>
              </a:extLst>
            </p:cNvPr>
            <p:cNvCxnSpPr>
              <a:cxnSpLocks/>
            </p:cNvCxnSpPr>
            <p:nvPr/>
          </p:nvCxnSpPr>
          <p:spPr>
            <a:xfrm>
              <a:off x="971600" y="4513684"/>
              <a:ext cx="676875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3712F77C-BAB7-4645-A077-02D8CBEBFB1B}"/>
                </a:ext>
              </a:extLst>
            </p:cNvPr>
            <p:cNvCxnSpPr>
              <a:cxnSpLocks/>
            </p:cNvCxnSpPr>
            <p:nvPr/>
          </p:nvCxnSpPr>
          <p:spPr>
            <a:xfrm>
              <a:off x="971600" y="3865612"/>
              <a:ext cx="676875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2E21213D-189C-D245-931E-1F212F1DE66E}"/>
                </a:ext>
              </a:extLst>
            </p:cNvPr>
            <p:cNvCxnSpPr>
              <a:cxnSpLocks/>
            </p:cNvCxnSpPr>
            <p:nvPr/>
          </p:nvCxnSpPr>
          <p:spPr>
            <a:xfrm>
              <a:off x="971600" y="5161756"/>
              <a:ext cx="676875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037CB65F-3621-3840-9F11-985B422CCB47}"/>
                </a:ext>
              </a:extLst>
            </p:cNvPr>
            <p:cNvCxnSpPr>
              <a:cxnSpLocks/>
            </p:cNvCxnSpPr>
            <p:nvPr/>
          </p:nvCxnSpPr>
          <p:spPr>
            <a:xfrm>
              <a:off x="971600" y="1993404"/>
              <a:ext cx="676875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652991B9-3210-2841-82E7-50C78CD86C3B}"/>
                </a:ext>
              </a:extLst>
            </p:cNvPr>
            <p:cNvCxnSpPr>
              <a:cxnSpLocks/>
            </p:cNvCxnSpPr>
            <p:nvPr/>
          </p:nvCxnSpPr>
          <p:spPr>
            <a:xfrm>
              <a:off x="971600" y="2641476"/>
              <a:ext cx="676875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3">
              <a:extLst>
                <a:ext uri="{FF2B5EF4-FFF2-40B4-BE49-F238E27FC236}">
                  <a16:creationId xmlns:a16="http://schemas.microsoft.com/office/drawing/2014/main" id="{A4DA8122-9204-5B43-A3D5-E60EE4EFCDEB}"/>
                </a:ext>
              </a:extLst>
            </p:cNvPr>
            <p:cNvCxnSpPr>
              <a:cxnSpLocks/>
            </p:cNvCxnSpPr>
            <p:nvPr/>
          </p:nvCxnSpPr>
          <p:spPr>
            <a:xfrm>
              <a:off x="971600" y="1489348"/>
              <a:ext cx="676875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68EBC650-0399-4B45-BA32-F0CEE7696E3E}"/>
              </a:ext>
            </a:extLst>
          </p:cNvPr>
          <p:cNvSpPr txBox="1"/>
          <p:nvPr/>
        </p:nvSpPr>
        <p:spPr>
          <a:xfrm>
            <a:off x="6241797" y="2688884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0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B54254E-258C-5142-BB1E-5BFBC93D2854}"/>
              </a:ext>
            </a:extLst>
          </p:cNvPr>
          <p:cNvSpPr txBox="1"/>
          <p:nvPr/>
        </p:nvSpPr>
        <p:spPr>
          <a:xfrm>
            <a:off x="6238527" y="1435986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2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D3501A2-9F7C-2846-B05A-57F061249247}"/>
              </a:ext>
            </a:extLst>
          </p:cNvPr>
          <p:cNvSpPr txBox="1"/>
          <p:nvPr/>
        </p:nvSpPr>
        <p:spPr>
          <a:xfrm>
            <a:off x="6238527" y="2031521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1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3386C45-F701-8D45-8620-5186A9D25049}"/>
              </a:ext>
            </a:extLst>
          </p:cNvPr>
          <p:cNvSpPr txBox="1"/>
          <p:nvPr/>
        </p:nvSpPr>
        <p:spPr>
          <a:xfrm>
            <a:off x="6238527" y="874968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3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A1B1994-80AC-044C-8797-5380AF798A9E}"/>
              </a:ext>
            </a:extLst>
          </p:cNvPr>
          <p:cNvSpPr txBox="1"/>
          <p:nvPr/>
        </p:nvSpPr>
        <p:spPr>
          <a:xfrm>
            <a:off x="6238527" y="5108339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0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57799CD-5529-6048-A5C4-255FCFE5DCCA}"/>
              </a:ext>
            </a:extLst>
          </p:cNvPr>
          <p:cNvSpPr txBox="1"/>
          <p:nvPr/>
        </p:nvSpPr>
        <p:spPr>
          <a:xfrm>
            <a:off x="6235257" y="3855441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2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983F041-B048-044F-937A-0D24587D73F7}"/>
              </a:ext>
            </a:extLst>
          </p:cNvPr>
          <p:cNvSpPr txBox="1"/>
          <p:nvPr/>
        </p:nvSpPr>
        <p:spPr>
          <a:xfrm>
            <a:off x="6235257" y="4450976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1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4A94219-68CC-924B-A1D5-6C839B6F9F3F}"/>
              </a:ext>
            </a:extLst>
          </p:cNvPr>
          <p:cNvSpPr txBox="1"/>
          <p:nvPr/>
        </p:nvSpPr>
        <p:spPr>
          <a:xfrm>
            <a:off x="6235257" y="3294423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latin typeface="+mn-ea"/>
              </a:rPr>
              <a:t>Ring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3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2074003-851E-604F-BEC9-E4E878B238F7}"/>
              </a:ext>
            </a:extLst>
          </p:cNvPr>
          <p:cNvSpPr txBox="1"/>
          <p:nvPr/>
        </p:nvSpPr>
        <p:spPr>
          <a:xfrm>
            <a:off x="4304562" y="1632270"/>
            <a:ext cx="1411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latin typeface="+mn-ea"/>
              </a:rPr>
              <a:t>Non-root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Mode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F718E7B-7EA5-8A45-95B9-D667B31E9700}"/>
              </a:ext>
            </a:extLst>
          </p:cNvPr>
          <p:cNvSpPr txBox="1"/>
          <p:nvPr/>
        </p:nvSpPr>
        <p:spPr>
          <a:xfrm>
            <a:off x="4283968" y="3855441"/>
            <a:ext cx="1411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latin typeface="+mn-ea"/>
              </a:rPr>
              <a:t>Root</a:t>
            </a:r>
            <a:r>
              <a:rPr kumimoji="1" lang="zh-CN" altLang="en-US" b="1" dirty="0">
                <a:latin typeface="+mn-ea"/>
              </a:rPr>
              <a:t> </a:t>
            </a:r>
            <a:r>
              <a:rPr kumimoji="1" lang="en-US" altLang="zh-CN" b="1" dirty="0">
                <a:latin typeface="+mn-ea"/>
              </a:rPr>
              <a:t>Mode</a:t>
            </a:r>
            <a:endParaRPr kumimoji="1" lang="zh-CN" altLang="en-US" b="1" dirty="0">
              <a:latin typeface="+mn-ea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8DFA29B-5809-0F4A-A444-B5C18DB1211F}"/>
              </a:ext>
            </a:extLst>
          </p:cNvPr>
          <p:cNvSpPr/>
          <p:nvPr/>
        </p:nvSpPr>
        <p:spPr>
          <a:xfrm>
            <a:off x="7423638" y="2650472"/>
            <a:ext cx="1540849" cy="40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Guest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endParaRPr kumimoji="1"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020039F3-989E-3349-AE3D-26E1AA6B358A}"/>
              </a:ext>
            </a:extLst>
          </p:cNvPr>
          <p:cNvSpPr/>
          <p:nvPr/>
        </p:nvSpPr>
        <p:spPr>
          <a:xfrm>
            <a:off x="7433180" y="5124471"/>
            <a:ext cx="1477144" cy="40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VMM</a:t>
            </a:r>
            <a:endParaRPr kumimoji="1"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5BB71E3-8B1B-9F4F-A290-27628AA4AC01}"/>
              </a:ext>
            </a:extLst>
          </p:cNvPr>
          <p:cNvSpPr/>
          <p:nvPr/>
        </p:nvSpPr>
        <p:spPr>
          <a:xfrm>
            <a:off x="7423639" y="833341"/>
            <a:ext cx="1477144" cy="40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Processes</a:t>
            </a:r>
            <a:endParaRPr kumimoji="1" lang="zh-CN" altLang="en-US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EEFEB0EB-4DCC-034E-BEC3-BCEB34C95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302"/>
            <a:ext cx="4186808" cy="4051035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</a:p>
          <a:p>
            <a:pPr lvl="1"/>
            <a:r>
              <a:rPr kumimoji="1" lang="en-US" altLang="zh-CN" dirty="0"/>
              <a:t>Non-root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0</a:t>
            </a:r>
          </a:p>
          <a:p>
            <a:pPr lvl="1"/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0</a:t>
            </a:r>
          </a:p>
          <a:p>
            <a:r>
              <a:rPr lang="en-US" altLang="zh-CN" dirty="0"/>
              <a:t>Operations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privileged</a:t>
            </a:r>
            <a:r>
              <a:rPr lang="zh-CN" altLang="en-US" dirty="0"/>
              <a:t> </a:t>
            </a:r>
            <a:r>
              <a:rPr lang="en-US" altLang="zh-CN" dirty="0"/>
              <a:t>mode</a:t>
            </a:r>
          </a:p>
          <a:p>
            <a:pPr lvl="1"/>
            <a:r>
              <a:rPr kumimoji="1" lang="en-US" altLang="zh-CN" dirty="0"/>
              <a:t>Configure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spaces</a:t>
            </a:r>
          </a:p>
          <a:p>
            <a:pPr lvl="1"/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</a:t>
            </a:r>
          </a:p>
          <a:p>
            <a:pPr lvl="1"/>
            <a:r>
              <a:rPr kumimoji="1" lang="en-US" altLang="zh-CN" dirty="0"/>
              <a:t>Read/write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registers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2325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F4540-B5A2-B143-A843-7B33C67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3A0-A85B-CA43-A1EB-7D10242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CPU privileges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Segmentation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Extended 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Memory domain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Secure hardware modules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4FE82-F813-B34B-B9B9-47FA61A3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22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22A8FC-111C-C444-9D30-BB5A0195B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Segmentation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A13D4A-D247-914D-B1A3-55C4FA176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grpSp>
        <p:nvGrpSpPr>
          <p:cNvPr id="6" name="Group 78">
            <a:extLst>
              <a:ext uri="{FF2B5EF4-FFF2-40B4-BE49-F238E27FC236}">
                <a16:creationId xmlns:a16="http://schemas.microsoft.com/office/drawing/2014/main" id="{55BA5B4C-9E38-C148-8A23-7AD9BA359D95}"/>
              </a:ext>
            </a:extLst>
          </p:cNvPr>
          <p:cNvGrpSpPr>
            <a:grpSpLocks/>
          </p:cNvGrpSpPr>
          <p:nvPr/>
        </p:nvGrpSpPr>
        <p:grpSpPr bwMode="auto">
          <a:xfrm>
            <a:off x="3856542" y="1434340"/>
            <a:ext cx="1895475" cy="2073275"/>
            <a:chOff x="2352" y="758"/>
            <a:chExt cx="1194" cy="1306"/>
          </a:xfrm>
        </p:grpSpPr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5F575A6A-433A-9741-B3BA-E3D9A47E4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758"/>
              <a:ext cx="1194" cy="163"/>
              <a:chOff x="2352" y="960"/>
              <a:chExt cx="1632" cy="288"/>
            </a:xfrm>
          </p:grpSpPr>
          <p:grpSp>
            <p:nvGrpSpPr>
              <p:cNvPr id="43" name="Group 11">
                <a:extLst>
                  <a:ext uri="{FF2B5EF4-FFF2-40B4-BE49-F238E27FC236}">
                    <a16:creationId xmlns:a16="http://schemas.microsoft.com/office/drawing/2014/main" id="{9AE83EAD-84A3-A14D-A161-04EA96B34F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45" name="Rectangle 8">
                  <a:extLst>
                    <a:ext uri="{FF2B5EF4-FFF2-40B4-BE49-F238E27FC236}">
                      <a16:creationId xmlns:a16="http://schemas.microsoft.com/office/drawing/2014/main" id="{4C76E8A7-C5CD-0147-80AD-A84C891983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Base0</a:t>
                  </a:r>
                </a:p>
              </p:txBody>
            </p:sp>
            <p:sp>
              <p:nvSpPr>
                <p:cNvPr id="46" name="Rectangle 10">
                  <a:extLst>
                    <a:ext uri="{FF2B5EF4-FFF2-40B4-BE49-F238E27FC236}">
                      <a16:creationId xmlns:a16="http://schemas.microsoft.com/office/drawing/2014/main" id="{EB35F2E5-11F5-0E4C-AA43-39751AADE3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Limit0</a:t>
                  </a:r>
                </a:p>
              </p:txBody>
            </p:sp>
          </p:grpSp>
          <p:sp>
            <p:nvSpPr>
              <p:cNvPr id="44" name="Rectangle 12">
                <a:extLst>
                  <a:ext uri="{FF2B5EF4-FFF2-40B4-BE49-F238E27FC236}">
                    <a16:creationId xmlns:a16="http://schemas.microsoft.com/office/drawing/2014/main" id="{24AE9358-CABF-2E40-95A3-0BAD1057CB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8" name="Group 14">
              <a:extLst>
                <a:ext uri="{FF2B5EF4-FFF2-40B4-BE49-F238E27FC236}">
                  <a16:creationId xmlns:a16="http://schemas.microsoft.com/office/drawing/2014/main" id="{225353FA-2370-4D42-A65A-4AD5A51589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921"/>
              <a:ext cx="1194" cy="164"/>
              <a:chOff x="2352" y="960"/>
              <a:chExt cx="1632" cy="288"/>
            </a:xfrm>
          </p:grpSpPr>
          <p:grpSp>
            <p:nvGrpSpPr>
              <p:cNvPr id="39" name="Group 15">
                <a:extLst>
                  <a:ext uri="{FF2B5EF4-FFF2-40B4-BE49-F238E27FC236}">
                    <a16:creationId xmlns:a16="http://schemas.microsoft.com/office/drawing/2014/main" id="{81BF7125-1918-9F45-A063-3502EAB4E7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41" name="Rectangle 16">
                  <a:extLst>
                    <a:ext uri="{FF2B5EF4-FFF2-40B4-BE49-F238E27FC236}">
                      <a16:creationId xmlns:a16="http://schemas.microsoft.com/office/drawing/2014/main" id="{65C59A60-A65B-2949-93F5-AADD53901B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Base1</a:t>
                  </a:r>
                </a:p>
              </p:txBody>
            </p:sp>
            <p:sp>
              <p:nvSpPr>
                <p:cNvPr id="42" name="Rectangle 17">
                  <a:extLst>
                    <a:ext uri="{FF2B5EF4-FFF2-40B4-BE49-F238E27FC236}">
                      <a16:creationId xmlns:a16="http://schemas.microsoft.com/office/drawing/2014/main" id="{1470D3A8-D2BB-414F-979D-01FD11EF69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Limit1</a:t>
                  </a:r>
                </a:p>
              </p:txBody>
            </p:sp>
          </p:grpSp>
          <p:sp>
            <p:nvSpPr>
              <p:cNvPr id="40" name="Rectangle 18">
                <a:extLst>
                  <a:ext uri="{FF2B5EF4-FFF2-40B4-BE49-F238E27FC236}">
                    <a16:creationId xmlns:a16="http://schemas.microsoft.com/office/drawing/2014/main" id="{6F6483F2-A939-E34E-B6AA-C6DC53E67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9" name="Group 19">
              <a:extLst>
                <a:ext uri="{FF2B5EF4-FFF2-40B4-BE49-F238E27FC236}">
                  <a16:creationId xmlns:a16="http://schemas.microsoft.com/office/drawing/2014/main" id="{0E7C4D7D-8E7F-7F40-9EA5-EB3633E77D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1085"/>
              <a:ext cx="1194" cy="163"/>
              <a:chOff x="2352" y="960"/>
              <a:chExt cx="1632" cy="288"/>
            </a:xfrm>
          </p:grpSpPr>
          <p:grpSp>
            <p:nvGrpSpPr>
              <p:cNvPr id="35" name="Group 20">
                <a:extLst>
                  <a:ext uri="{FF2B5EF4-FFF2-40B4-BE49-F238E27FC236}">
                    <a16:creationId xmlns:a16="http://schemas.microsoft.com/office/drawing/2014/main" id="{1B15DEED-AF02-5546-ABB8-AE14F3A3F0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7" name="Rectangle 21">
                  <a:extLst>
                    <a:ext uri="{FF2B5EF4-FFF2-40B4-BE49-F238E27FC236}">
                      <a16:creationId xmlns:a16="http://schemas.microsoft.com/office/drawing/2014/main" id="{D37EFCB6-D8F6-144A-9433-8C72B41C3F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Base2</a:t>
                  </a:r>
                </a:p>
              </p:txBody>
            </p:sp>
            <p:sp>
              <p:nvSpPr>
                <p:cNvPr id="38" name="Rectangle 22">
                  <a:extLst>
                    <a:ext uri="{FF2B5EF4-FFF2-40B4-BE49-F238E27FC236}">
                      <a16:creationId xmlns:a16="http://schemas.microsoft.com/office/drawing/2014/main" id="{733E91CD-707F-F04D-B200-8AE48F7EB5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Limit2</a:t>
                  </a:r>
                </a:p>
              </p:txBody>
            </p:sp>
          </p:grpSp>
          <p:sp>
            <p:nvSpPr>
              <p:cNvPr id="36" name="Rectangle 23">
                <a:extLst>
                  <a:ext uri="{FF2B5EF4-FFF2-40B4-BE49-F238E27FC236}">
                    <a16:creationId xmlns:a16="http://schemas.microsoft.com/office/drawing/2014/main" id="{C9762D00-E886-D049-9489-0E8002BFE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10" name="Group 24">
              <a:extLst>
                <a:ext uri="{FF2B5EF4-FFF2-40B4-BE49-F238E27FC236}">
                  <a16:creationId xmlns:a16="http://schemas.microsoft.com/office/drawing/2014/main" id="{20CE21FE-34B3-5248-A1A4-BD624C018D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1248"/>
              <a:ext cx="1194" cy="163"/>
              <a:chOff x="2352" y="960"/>
              <a:chExt cx="1632" cy="288"/>
            </a:xfrm>
          </p:grpSpPr>
          <p:grpSp>
            <p:nvGrpSpPr>
              <p:cNvPr id="31" name="Group 25">
                <a:extLst>
                  <a:ext uri="{FF2B5EF4-FFF2-40B4-BE49-F238E27FC236}">
                    <a16:creationId xmlns:a16="http://schemas.microsoft.com/office/drawing/2014/main" id="{EF12EE41-D7DE-6049-9BE3-498780D265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33" name="Rectangle 26">
                  <a:extLst>
                    <a:ext uri="{FF2B5EF4-FFF2-40B4-BE49-F238E27FC236}">
                      <a16:creationId xmlns:a16="http://schemas.microsoft.com/office/drawing/2014/main" id="{3761C41C-0039-3544-8AA0-4111C1E5FE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Base3</a:t>
                  </a:r>
                </a:p>
              </p:txBody>
            </p:sp>
            <p:sp>
              <p:nvSpPr>
                <p:cNvPr id="34" name="Rectangle 27">
                  <a:extLst>
                    <a:ext uri="{FF2B5EF4-FFF2-40B4-BE49-F238E27FC236}">
                      <a16:creationId xmlns:a16="http://schemas.microsoft.com/office/drawing/2014/main" id="{F84903B0-8428-EB49-B09B-446FFD135B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Limit3</a:t>
                  </a:r>
                </a:p>
              </p:txBody>
            </p:sp>
          </p:grpSp>
          <p:sp>
            <p:nvSpPr>
              <p:cNvPr id="32" name="Rectangle 28">
                <a:extLst>
                  <a:ext uri="{FF2B5EF4-FFF2-40B4-BE49-F238E27FC236}">
                    <a16:creationId xmlns:a16="http://schemas.microsoft.com/office/drawing/2014/main" id="{5BE46008-B4B3-E440-BD53-B79421B0F5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</p:grpSp>
        <p:grpSp>
          <p:nvGrpSpPr>
            <p:cNvPr id="11" name="Group 29">
              <a:extLst>
                <a:ext uri="{FF2B5EF4-FFF2-40B4-BE49-F238E27FC236}">
                  <a16:creationId xmlns:a16="http://schemas.microsoft.com/office/drawing/2014/main" id="{3B19A6F0-C8D0-604D-AACB-317DF872D2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1411"/>
              <a:ext cx="1194" cy="163"/>
              <a:chOff x="2352" y="960"/>
              <a:chExt cx="1632" cy="288"/>
            </a:xfrm>
          </p:grpSpPr>
          <p:grpSp>
            <p:nvGrpSpPr>
              <p:cNvPr id="27" name="Group 30">
                <a:extLst>
                  <a:ext uri="{FF2B5EF4-FFF2-40B4-BE49-F238E27FC236}">
                    <a16:creationId xmlns:a16="http://schemas.microsoft.com/office/drawing/2014/main" id="{AC8842B4-A78F-A44E-A62E-B8F6E8BDFA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29" name="Rectangle 31">
                  <a:extLst>
                    <a:ext uri="{FF2B5EF4-FFF2-40B4-BE49-F238E27FC236}">
                      <a16:creationId xmlns:a16="http://schemas.microsoft.com/office/drawing/2014/main" id="{688ED2C3-830E-4043-BD3D-E879CD61C4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Base4</a:t>
                  </a:r>
                </a:p>
              </p:txBody>
            </p:sp>
            <p:sp>
              <p:nvSpPr>
                <p:cNvPr id="30" name="Rectangle 32">
                  <a:extLst>
                    <a:ext uri="{FF2B5EF4-FFF2-40B4-BE49-F238E27FC236}">
                      <a16:creationId xmlns:a16="http://schemas.microsoft.com/office/drawing/2014/main" id="{E62C77E3-03A0-1547-9FEF-4B8775FBF9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Limit4</a:t>
                  </a:r>
                </a:p>
              </p:txBody>
            </p:sp>
          </p:grpSp>
          <p:sp>
            <p:nvSpPr>
              <p:cNvPr id="28" name="Rectangle 33">
                <a:extLst>
                  <a:ext uri="{FF2B5EF4-FFF2-40B4-BE49-F238E27FC236}">
                    <a16:creationId xmlns:a16="http://schemas.microsoft.com/office/drawing/2014/main" id="{D2A54A74-2D21-0C48-9807-940A4DC71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  <p:grpSp>
          <p:nvGrpSpPr>
            <p:cNvPr id="12" name="Group 34">
              <a:extLst>
                <a:ext uri="{FF2B5EF4-FFF2-40B4-BE49-F238E27FC236}">
                  <a16:creationId xmlns:a16="http://schemas.microsoft.com/office/drawing/2014/main" id="{E077149F-4FE6-8144-B178-2D375240E7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1574"/>
              <a:ext cx="1194" cy="164"/>
              <a:chOff x="2352" y="960"/>
              <a:chExt cx="1632" cy="288"/>
            </a:xfrm>
          </p:grpSpPr>
          <p:grpSp>
            <p:nvGrpSpPr>
              <p:cNvPr id="23" name="Group 35">
                <a:extLst>
                  <a:ext uri="{FF2B5EF4-FFF2-40B4-BE49-F238E27FC236}">
                    <a16:creationId xmlns:a16="http://schemas.microsoft.com/office/drawing/2014/main" id="{04DCE775-8F08-6745-AF4F-2A1359AE16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25" name="Rectangle 36">
                  <a:extLst>
                    <a:ext uri="{FF2B5EF4-FFF2-40B4-BE49-F238E27FC236}">
                      <a16:creationId xmlns:a16="http://schemas.microsoft.com/office/drawing/2014/main" id="{03DF18E5-1B11-EB44-8145-AFC0CC64D6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Base5</a:t>
                  </a:r>
                </a:p>
              </p:txBody>
            </p:sp>
            <p:sp>
              <p:nvSpPr>
                <p:cNvPr id="26" name="Rectangle 37">
                  <a:extLst>
                    <a:ext uri="{FF2B5EF4-FFF2-40B4-BE49-F238E27FC236}">
                      <a16:creationId xmlns:a16="http://schemas.microsoft.com/office/drawing/2014/main" id="{B1E2297D-7C43-AE41-B28A-D815C9276D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Limit5</a:t>
                  </a:r>
                </a:p>
              </p:txBody>
            </p:sp>
          </p:grpSp>
          <p:sp>
            <p:nvSpPr>
              <p:cNvPr id="24" name="Rectangle 38">
                <a:extLst>
                  <a:ext uri="{FF2B5EF4-FFF2-40B4-BE49-F238E27FC236}">
                    <a16:creationId xmlns:a16="http://schemas.microsoft.com/office/drawing/2014/main" id="{0CB737C5-13E2-C645-99FA-1CC23714D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</p:grpSp>
        <p:grpSp>
          <p:nvGrpSpPr>
            <p:cNvPr id="13" name="Group 39">
              <a:extLst>
                <a:ext uri="{FF2B5EF4-FFF2-40B4-BE49-F238E27FC236}">
                  <a16:creationId xmlns:a16="http://schemas.microsoft.com/office/drawing/2014/main" id="{02E2AE76-F842-F943-9ADD-E74DBB5BE1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1738"/>
              <a:ext cx="1194" cy="163"/>
              <a:chOff x="2352" y="960"/>
              <a:chExt cx="1632" cy="288"/>
            </a:xfrm>
          </p:grpSpPr>
          <p:grpSp>
            <p:nvGrpSpPr>
              <p:cNvPr id="19" name="Group 40">
                <a:extLst>
                  <a:ext uri="{FF2B5EF4-FFF2-40B4-BE49-F238E27FC236}">
                    <a16:creationId xmlns:a16="http://schemas.microsoft.com/office/drawing/2014/main" id="{F8B8D436-7B57-054D-8D3D-D5FA1C4394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21" name="Rectangle 41">
                  <a:extLst>
                    <a:ext uri="{FF2B5EF4-FFF2-40B4-BE49-F238E27FC236}">
                      <a16:creationId xmlns:a16="http://schemas.microsoft.com/office/drawing/2014/main" id="{2B68CA94-382F-424F-B0AC-95D2EB298F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Base6</a:t>
                  </a:r>
                </a:p>
              </p:txBody>
            </p:sp>
            <p:sp>
              <p:nvSpPr>
                <p:cNvPr id="22" name="Rectangle 42">
                  <a:extLst>
                    <a:ext uri="{FF2B5EF4-FFF2-40B4-BE49-F238E27FC236}">
                      <a16:creationId xmlns:a16="http://schemas.microsoft.com/office/drawing/2014/main" id="{AE7860BA-5F10-2348-8A3A-155922FBF7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Limit6</a:t>
                  </a:r>
                </a:p>
              </p:txBody>
            </p:sp>
          </p:grpSp>
          <p:sp>
            <p:nvSpPr>
              <p:cNvPr id="20" name="Rectangle 43">
                <a:extLst>
                  <a:ext uri="{FF2B5EF4-FFF2-40B4-BE49-F238E27FC236}">
                    <a16:creationId xmlns:a16="http://schemas.microsoft.com/office/drawing/2014/main" id="{15B9EC9F-1E86-F648-8859-984A6A303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N</a:t>
                </a:r>
              </a:p>
            </p:txBody>
          </p:sp>
        </p:grpSp>
        <p:grpSp>
          <p:nvGrpSpPr>
            <p:cNvPr id="14" name="Group 44">
              <a:extLst>
                <a:ext uri="{FF2B5EF4-FFF2-40B4-BE49-F238E27FC236}">
                  <a16:creationId xmlns:a16="http://schemas.microsoft.com/office/drawing/2014/main" id="{64C87822-6E6D-E545-9241-6650E63E4A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1901"/>
              <a:ext cx="1194" cy="163"/>
              <a:chOff x="2352" y="960"/>
              <a:chExt cx="1632" cy="288"/>
            </a:xfrm>
          </p:grpSpPr>
          <p:grpSp>
            <p:nvGrpSpPr>
              <p:cNvPr id="15" name="Group 45">
                <a:extLst>
                  <a:ext uri="{FF2B5EF4-FFF2-40B4-BE49-F238E27FC236}">
                    <a16:creationId xmlns:a16="http://schemas.microsoft.com/office/drawing/2014/main" id="{5C0F588B-96FF-9B42-A374-7B3653A4D2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960"/>
                <a:ext cx="1392" cy="288"/>
                <a:chOff x="2352" y="960"/>
                <a:chExt cx="1392" cy="288"/>
              </a:xfrm>
            </p:grpSpPr>
            <p:sp>
              <p:nvSpPr>
                <p:cNvPr id="17" name="Rectangle 46">
                  <a:extLst>
                    <a:ext uri="{FF2B5EF4-FFF2-40B4-BE49-F238E27FC236}">
                      <a16:creationId xmlns:a16="http://schemas.microsoft.com/office/drawing/2014/main" id="{46BC7B81-2475-FF4B-A7DA-4B6312F5BA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960"/>
                  <a:ext cx="672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>
                      <a:latin typeface="Gill Sans" charset="0"/>
                      <a:ea typeface="Gill Sans" charset="0"/>
                      <a:cs typeface="Gill Sans" charset="0"/>
                    </a:rPr>
                    <a:t>Base7</a:t>
                  </a:r>
                </a:p>
              </p:txBody>
            </p:sp>
            <p:sp>
              <p:nvSpPr>
                <p:cNvPr id="18" name="Rectangle 47">
                  <a:extLst>
                    <a:ext uri="{FF2B5EF4-FFF2-40B4-BE49-F238E27FC236}">
                      <a16:creationId xmlns:a16="http://schemas.microsoft.com/office/drawing/2014/main" id="{58040BEC-5BAE-2E46-A6FA-3C2B42A1FD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4" y="960"/>
                  <a:ext cx="720" cy="288"/>
                </a:xfrm>
                <a:prstGeom prst="rect">
                  <a:avLst/>
                </a:prstGeom>
                <a:solidFill>
                  <a:srgbClr val="99FFCC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lIns="90478" tIns="44445" rIns="90478" bIns="44445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en-US" sz="1800" b="0" dirty="0">
                      <a:latin typeface="Gill Sans" charset="0"/>
                      <a:ea typeface="Gill Sans" charset="0"/>
                      <a:cs typeface="Gill Sans" charset="0"/>
                    </a:rPr>
                    <a:t>Limit7</a:t>
                  </a:r>
                </a:p>
              </p:txBody>
            </p:sp>
          </p:grpSp>
          <p:sp>
            <p:nvSpPr>
              <p:cNvPr id="16" name="Rectangle 48">
                <a:extLst>
                  <a:ext uri="{FF2B5EF4-FFF2-40B4-BE49-F238E27FC236}">
                    <a16:creationId xmlns:a16="http://schemas.microsoft.com/office/drawing/2014/main" id="{7BE8776B-AF18-4E46-97F2-8AD1ADB3D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960"/>
                <a:ext cx="240" cy="288"/>
              </a:xfrm>
              <a:prstGeom prst="rect">
                <a:avLst/>
              </a:prstGeom>
              <a:solidFill>
                <a:srgbClr val="99FFCC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>
                    <a:latin typeface="Gill Sans" charset="0"/>
                    <a:ea typeface="Gill Sans" charset="0"/>
                    <a:cs typeface="Gill Sans" charset="0"/>
                  </a:rPr>
                  <a:t>V</a:t>
                </a:r>
              </a:p>
            </p:txBody>
          </p:sp>
        </p:grpSp>
      </p:grpSp>
      <p:grpSp>
        <p:nvGrpSpPr>
          <p:cNvPr id="47" name="Group 69">
            <a:extLst>
              <a:ext uri="{FF2B5EF4-FFF2-40B4-BE49-F238E27FC236}">
                <a16:creationId xmlns:a16="http://schemas.microsoft.com/office/drawing/2014/main" id="{EC6CAE14-4F6E-994D-9C79-C6B0BD90DFBD}"/>
              </a:ext>
            </a:extLst>
          </p:cNvPr>
          <p:cNvGrpSpPr>
            <a:grpSpLocks/>
          </p:cNvGrpSpPr>
          <p:nvPr/>
        </p:nvGrpSpPr>
        <p:grpSpPr bwMode="auto">
          <a:xfrm>
            <a:off x="542508" y="1052243"/>
            <a:ext cx="3106738" cy="704850"/>
            <a:chOff x="336" y="432"/>
            <a:chExt cx="1957" cy="444"/>
          </a:xfrm>
        </p:grpSpPr>
        <p:sp>
          <p:nvSpPr>
            <p:cNvPr id="48" name="Rectangle 4">
              <a:extLst>
                <a:ext uri="{FF2B5EF4-FFF2-40B4-BE49-F238E27FC236}">
                  <a16:creationId xmlns:a16="http://schemas.microsoft.com/office/drawing/2014/main" id="{10CA4F83-62E2-7849-B866-BBB59B9FF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7" y="511"/>
              <a:ext cx="716" cy="199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Offset</a:t>
              </a:r>
            </a:p>
          </p:txBody>
        </p:sp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8F57D33E-2E4A-BD44-8E1A-D36493596A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" y="511"/>
              <a:ext cx="500" cy="199"/>
            </a:xfrm>
            <a:prstGeom prst="rect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Seg #</a:t>
              </a:r>
            </a:p>
          </p:txBody>
        </p:sp>
        <p:sp>
          <p:nvSpPr>
            <p:cNvPr id="50" name="Text Box 59">
              <a:extLst>
                <a:ext uri="{FF2B5EF4-FFF2-40B4-BE49-F238E27FC236}">
                  <a16:creationId xmlns:a16="http://schemas.microsoft.com/office/drawing/2014/main" id="{D8DC7F15-CA81-AC4C-9716-DD3883AA33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432"/>
              <a:ext cx="651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Virtual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</a:t>
              </a:r>
            </a:p>
          </p:txBody>
        </p:sp>
      </p:grpSp>
      <p:grpSp>
        <p:nvGrpSpPr>
          <p:cNvPr id="51" name="Group 73">
            <a:extLst>
              <a:ext uri="{FF2B5EF4-FFF2-40B4-BE49-F238E27FC236}">
                <a16:creationId xmlns:a16="http://schemas.microsoft.com/office/drawing/2014/main" id="{3BBFF82A-5570-6648-B77E-C70E18F5D431}"/>
              </a:ext>
            </a:extLst>
          </p:cNvPr>
          <p:cNvGrpSpPr>
            <a:grpSpLocks/>
          </p:cNvGrpSpPr>
          <p:nvPr/>
        </p:nvGrpSpPr>
        <p:grpSpPr bwMode="auto">
          <a:xfrm>
            <a:off x="3853705" y="1954246"/>
            <a:ext cx="1895475" cy="258763"/>
            <a:chOff x="2352" y="960"/>
            <a:chExt cx="1632" cy="288"/>
          </a:xfrm>
        </p:grpSpPr>
        <p:grpSp>
          <p:nvGrpSpPr>
            <p:cNvPr id="52" name="Group 74">
              <a:extLst>
                <a:ext uri="{FF2B5EF4-FFF2-40B4-BE49-F238E27FC236}">
                  <a16:creationId xmlns:a16="http://schemas.microsoft.com/office/drawing/2014/main" id="{80E8FD47-5906-0545-9976-03996F5729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52" y="960"/>
              <a:ext cx="1392" cy="288"/>
              <a:chOff x="2352" y="960"/>
              <a:chExt cx="1392" cy="288"/>
            </a:xfrm>
          </p:grpSpPr>
          <p:sp>
            <p:nvSpPr>
              <p:cNvPr id="54" name="Rectangle 75">
                <a:extLst>
                  <a:ext uri="{FF2B5EF4-FFF2-40B4-BE49-F238E27FC236}">
                    <a16:creationId xmlns:a16="http://schemas.microsoft.com/office/drawing/2014/main" id="{65C5B91F-1F1F-6644-888D-22732CE430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960"/>
                <a:ext cx="672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 dirty="0">
                    <a:latin typeface="Gill Sans" charset="0"/>
                    <a:ea typeface="Gill Sans" charset="0"/>
                    <a:cs typeface="Gill Sans" charset="0"/>
                  </a:rPr>
                  <a:t>Base2</a:t>
                </a:r>
              </a:p>
            </p:txBody>
          </p:sp>
          <p:sp>
            <p:nvSpPr>
              <p:cNvPr id="55" name="Rectangle 76">
                <a:extLst>
                  <a:ext uri="{FF2B5EF4-FFF2-40B4-BE49-F238E27FC236}">
                    <a16:creationId xmlns:a16="http://schemas.microsoft.com/office/drawing/2014/main" id="{1F941E53-AE9B-3444-B0E8-C92D17F3D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960"/>
                <a:ext cx="720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90478" tIns="44445" rIns="90478" bIns="44445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800" b="0" dirty="0">
                    <a:latin typeface="Gill Sans" charset="0"/>
                    <a:ea typeface="Gill Sans" charset="0"/>
                    <a:cs typeface="Gill Sans" charset="0"/>
                  </a:rPr>
                  <a:t>Limit2</a:t>
                </a:r>
              </a:p>
            </p:txBody>
          </p:sp>
        </p:grpSp>
        <p:sp>
          <p:nvSpPr>
            <p:cNvPr id="53" name="Rectangle 77">
              <a:extLst>
                <a:ext uri="{FF2B5EF4-FFF2-40B4-BE49-F238E27FC236}">
                  <a16:creationId xmlns:a16="http://schemas.microsoft.com/office/drawing/2014/main" id="{89E076BD-DA6B-924C-ACDA-AB1A38398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960"/>
              <a:ext cx="240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V</a:t>
              </a:r>
            </a:p>
          </p:txBody>
        </p:sp>
      </p:grpSp>
      <p:grpSp>
        <p:nvGrpSpPr>
          <p:cNvPr id="56" name="Group 71">
            <a:extLst>
              <a:ext uri="{FF2B5EF4-FFF2-40B4-BE49-F238E27FC236}">
                <a16:creationId xmlns:a16="http://schemas.microsoft.com/office/drawing/2014/main" id="{3F3AB61E-77B5-5349-9A56-7196CC237526}"/>
              </a:ext>
            </a:extLst>
          </p:cNvPr>
          <p:cNvGrpSpPr>
            <a:grpSpLocks/>
          </p:cNvGrpSpPr>
          <p:nvPr/>
        </p:nvGrpSpPr>
        <p:grpSpPr bwMode="auto">
          <a:xfrm>
            <a:off x="3737480" y="1266065"/>
            <a:ext cx="4919663" cy="1498600"/>
            <a:chOff x="2277" y="566"/>
            <a:chExt cx="3099" cy="944"/>
          </a:xfrm>
        </p:grpSpPr>
        <p:sp>
          <p:nvSpPr>
            <p:cNvPr id="57" name="Freeform 67">
              <a:extLst>
                <a:ext uri="{FF2B5EF4-FFF2-40B4-BE49-F238E27FC236}">
                  <a16:creationId xmlns:a16="http://schemas.microsoft.com/office/drawing/2014/main" id="{9DE532D8-90CA-4848-9E30-808AEF55D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7" y="566"/>
              <a:ext cx="1728" cy="576"/>
            </a:xfrm>
            <a:custGeom>
              <a:avLst/>
              <a:gdLst>
                <a:gd name="T0" fmla="*/ 0 w 1728"/>
                <a:gd name="T1" fmla="*/ 0 h 528"/>
                <a:gd name="T2" fmla="*/ 1344 w 1728"/>
                <a:gd name="T3" fmla="*/ 0 h 528"/>
                <a:gd name="T4" fmla="*/ 1728 w 1728"/>
                <a:gd name="T5" fmla="*/ 3901 h 528"/>
                <a:gd name="T6" fmla="*/ 0 60000 65536"/>
                <a:gd name="T7" fmla="*/ 0 60000 65536"/>
                <a:gd name="T8" fmla="*/ 0 60000 65536"/>
                <a:gd name="T9" fmla="*/ 0 w 1728"/>
                <a:gd name="T10" fmla="*/ 0 h 528"/>
                <a:gd name="T11" fmla="*/ 1728 w 1728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28" h="528">
                  <a:moveTo>
                    <a:pt x="0" y="0"/>
                  </a:moveTo>
                  <a:lnTo>
                    <a:pt x="1344" y="0"/>
                  </a:lnTo>
                  <a:lnTo>
                    <a:pt x="1728" y="528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58" name="Oval 52">
              <a:extLst>
                <a:ext uri="{FF2B5EF4-FFF2-40B4-BE49-F238E27FC236}">
                  <a16:creationId xmlns:a16="http://schemas.microsoft.com/office/drawing/2014/main" id="{29507D6C-74BA-E04E-BA3D-640B98442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4" y="1115"/>
              <a:ext cx="358" cy="327"/>
            </a:xfrm>
            <a:prstGeom prst="ellipse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000" b="0" dirty="0">
                  <a:latin typeface="Gill Sans" charset="0"/>
                  <a:ea typeface="Gill Sans" charset="0"/>
                  <a:cs typeface="Gill Sans" charset="0"/>
                </a:rPr>
                <a:t>+</a:t>
              </a:r>
            </a:p>
          </p:txBody>
        </p:sp>
        <p:sp>
          <p:nvSpPr>
            <p:cNvPr id="59" name="Line 54">
              <a:extLst>
                <a:ext uri="{FF2B5EF4-FFF2-40B4-BE49-F238E27FC236}">
                  <a16:creationId xmlns:a16="http://schemas.microsoft.com/office/drawing/2014/main" id="{A6816530-7109-104D-B75A-F1703A25A9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104"/>
              <a:ext cx="1140" cy="134"/>
            </a:xfrm>
            <a:prstGeom prst="line">
              <a:avLst/>
            </a:prstGeom>
            <a:noFill/>
            <a:ln w="76200">
              <a:solidFill>
                <a:srgbClr val="FF9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0" name="Line 58">
              <a:extLst>
                <a:ext uri="{FF2B5EF4-FFF2-40B4-BE49-F238E27FC236}">
                  <a16:creationId xmlns:a16="http://schemas.microsoft.com/office/drawing/2014/main" id="{461AE80F-C230-AF44-B01C-382800425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2" y="1279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1" name="Text Box 60">
              <a:extLst>
                <a:ext uri="{FF2B5EF4-FFF2-40B4-BE49-F238E27FC236}">
                  <a16:creationId xmlns:a16="http://schemas.microsoft.com/office/drawing/2014/main" id="{5FBD0D0D-F171-D149-8778-4E4B24987B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1066"/>
              <a:ext cx="772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Physical</a:t>
              </a:r>
            </a:p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Address</a:t>
              </a:r>
            </a:p>
          </p:txBody>
        </p:sp>
      </p:grpSp>
      <p:grpSp>
        <p:nvGrpSpPr>
          <p:cNvPr id="62" name="Group 72">
            <a:extLst>
              <a:ext uri="{FF2B5EF4-FFF2-40B4-BE49-F238E27FC236}">
                <a16:creationId xmlns:a16="http://schemas.microsoft.com/office/drawing/2014/main" id="{01E0AE7A-A4EA-6047-A54D-D8823C075C06}"/>
              </a:ext>
            </a:extLst>
          </p:cNvPr>
          <p:cNvGrpSpPr>
            <a:grpSpLocks/>
          </p:cNvGrpSpPr>
          <p:nvPr/>
        </p:nvGrpSpPr>
        <p:grpSpPr bwMode="auto">
          <a:xfrm>
            <a:off x="5340856" y="977140"/>
            <a:ext cx="2782888" cy="1041400"/>
            <a:chOff x="3287" y="384"/>
            <a:chExt cx="1753" cy="656"/>
          </a:xfrm>
        </p:grpSpPr>
        <p:sp>
          <p:nvSpPr>
            <p:cNvPr id="63" name="Oval 51">
              <a:extLst>
                <a:ext uri="{FF2B5EF4-FFF2-40B4-BE49-F238E27FC236}">
                  <a16:creationId xmlns:a16="http://schemas.microsoft.com/office/drawing/2014/main" id="{545EDC0C-6325-3644-9C57-6E015CA05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4" y="384"/>
              <a:ext cx="358" cy="326"/>
            </a:xfrm>
            <a:prstGeom prst="ellipse">
              <a:avLst/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4000" b="0" dirty="0">
                  <a:latin typeface="Gill Sans" charset="0"/>
                  <a:ea typeface="Gill Sans" charset="0"/>
                  <a:cs typeface="Gill Sans" charset="0"/>
                </a:rPr>
                <a:t>&gt;</a:t>
              </a:r>
            </a:p>
          </p:txBody>
        </p:sp>
        <p:sp>
          <p:nvSpPr>
            <p:cNvPr id="64" name="Line 55">
              <a:extLst>
                <a:ext uri="{FF2B5EF4-FFF2-40B4-BE49-F238E27FC236}">
                  <a16:creationId xmlns:a16="http://schemas.microsoft.com/office/drawing/2014/main" id="{D3BE5C2C-CE8D-B04D-B783-0B2A6F94F1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87" y="626"/>
              <a:ext cx="677" cy="414"/>
            </a:xfrm>
            <a:prstGeom prst="line">
              <a:avLst/>
            </a:prstGeom>
            <a:noFill/>
            <a:ln w="76200">
              <a:solidFill>
                <a:srgbClr val="FF9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5" name="Line 57">
              <a:extLst>
                <a:ext uri="{FF2B5EF4-FFF2-40B4-BE49-F238E27FC236}">
                  <a16:creationId xmlns:a16="http://schemas.microsoft.com/office/drawing/2014/main" id="{11B517E4-815B-BE4F-AF0D-84987C89A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2" y="544"/>
              <a:ext cx="31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66" name="Text Box 62">
              <a:extLst>
                <a:ext uri="{FF2B5EF4-FFF2-40B4-BE49-F238E27FC236}">
                  <a16:creationId xmlns:a16="http://schemas.microsoft.com/office/drawing/2014/main" id="{8DA7338C-8F55-E74F-B489-107503DC8B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0" y="394"/>
              <a:ext cx="47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 dirty="0">
                  <a:latin typeface="Gill Sans" charset="0"/>
                  <a:ea typeface="Gill Sans" charset="0"/>
                  <a:cs typeface="Gill Sans" charset="0"/>
                </a:rPr>
                <a:t>Error</a:t>
              </a:r>
            </a:p>
          </p:txBody>
        </p:sp>
        <p:sp>
          <p:nvSpPr>
            <p:cNvPr id="67" name="Line 68">
              <a:extLst>
                <a:ext uri="{FF2B5EF4-FFF2-40B4-BE49-F238E27FC236}">
                  <a16:creationId xmlns:a16="http://schemas.microsoft.com/office/drawing/2014/main" id="{626FA174-D6D1-7645-A008-D0792D567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1" y="566"/>
              <a:ext cx="2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68" name="Freeform 50">
            <a:extLst>
              <a:ext uri="{FF2B5EF4-FFF2-40B4-BE49-F238E27FC236}">
                <a16:creationId xmlns:a16="http://schemas.microsoft.com/office/drawing/2014/main" id="{00CA129B-177B-C44B-92E9-7ABA3653E6FB}"/>
              </a:ext>
            </a:extLst>
          </p:cNvPr>
          <p:cNvSpPr>
            <a:spLocks/>
          </p:cNvSpPr>
          <p:nvPr/>
        </p:nvSpPr>
        <p:spPr bwMode="auto">
          <a:xfrm>
            <a:off x="2533128" y="1354965"/>
            <a:ext cx="1530350" cy="635000"/>
          </a:xfrm>
          <a:custGeom>
            <a:avLst/>
            <a:gdLst>
              <a:gd name="T0" fmla="*/ 0 w 1152"/>
              <a:gd name="T1" fmla="*/ 0 h 912"/>
              <a:gd name="T2" fmla="*/ 2147483647 w 1152"/>
              <a:gd name="T3" fmla="*/ 2147483647 h 912"/>
              <a:gd name="T4" fmla="*/ 2147483647 w 1152"/>
              <a:gd name="T5" fmla="*/ 2147483647 h 912"/>
              <a:gd name="T6" fmla="*/ 0 60000 65536"/>
              <a:gd name="T7" fmla="*/ 0 60000 65536"/>
              <a:gd name="T8" fmla="*/ 0 60000 65536"/>
              <a:gd name="T9" fmla="*/ 0 w 1152"/>
              <a:gd name="T10" fmla="*/ 0 h 912"/>
              <a:gd name="T11" fmla="*/ 1152 w 1152"/>
              <a:gd name="T12" fmla="*/ 912 h 9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12">
                <a:moveTo>
                  <a:pt x="0" y="0"/>
                </a:moveTo>
                <a:lnTo>
                  <a:pt x="288" y="912"/>
                </a:lnTo>
                <a:lnTo>
                  <a:pt x="1152" y="912"/>
                </a:lnTo>
              </a:path>
            </a:pathLst>
          </a:custGeom>
          <a:noFill/>
          <a:ln w="76200">
            <a:solidFill>
              <a:srgbClr val="FF9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478" tIns="44445" rIns="90478" bIns="44445" anchor="ctr"/>
          <a:lstStyle/>
          <a:p>
            <a:endParaRPr lang="en-US" b="0" dirty="0">
              <a:latin typeface="Gill Sans" charset="0"/>
              <a:ea typeface="Gill Sans" charset="0"/>
              <a:cs typeface="Gill Sans" charset="0"/>
            </a:endParaRPr>
          </a:p>
        </p:txBody>
      </p:sp>
      <p:sp>
        <p:nvSpPr>
          <p:cNvPr id="69" name="TextBox 1">
            <a:extLst>
              <a:ext uri="{FF2B5EF4-FFF2-40B4-BE49-F238E27FC236}">
                <a16:creationId xmlns:a16="http://schemas.microsoft.com/office/drawing/2014/main" id="{D006700C-2934-C045-9811-49295971D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4742" y="916815"/>
            <a:ext cx="7617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b="0" dirty="0">
                <a:latin typeface="Gill Sans" charset="0"/>
                <a:ea typeface="Gill Sans" charset="0"/>
                <a:cs typeface="Gill Sans" charset="0"/>
              </a:rPr>
              <a:t>offset</a:t>
            </a:r>
          </a:p>
        </p:txBody>
      </p:sp>
      <p:grpSp>
        <p:nvGrpSpPr>
          <p:cNvPr id="70" name="Group 135">
            <a:extLst>
              <a:ext uri="{FF2B5EF4-FFF2-40B4-BE49-F238E27FC236}">
                <a16:creationId xmlns:a16="http://schemas.microsoft.com/office/drawing/2014/main" id="{955E2147-B1DF-5345-A477-D5A561FD3C35}"/>
              </a:ext>
            </a:extLst>
          </p:cNvPr>
          <p:cNvGrpSpPr>
            <a:grpSpLocks/>
          </p:cNvGrpSpPr>
          <p:nvPr/>
        </p:nvGrpSpPr>
        <p:grpSpPr bwMode="auto">
          <a:xfrm>
            <a:off x="5761542" y="2136015"/>
            <a:ext cx="3276600" cy="2338388"/>
            <a:chOff x="3024" y="672"/>
            <a:chExt cx="2064" cy="1473"/>
          </a:xfrm>
        </p:grpSpPr>
        <p:sp>
          <p:nvSpPr>
            <p:cNvPr id="71" name="AutoShape 112">
              <a:extLst>
                <a:ext uri="{FF2B5EF4-FFF2-40B4-BE49-F238E27FC236}">
                  <a16:creationId xmlns:a16="http://schemas.microsoft.com/office/drawing/2014/main" id="{63A530B1-C563-2E4F-BB42-BE04395F6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" y="1351"/>
              <a:ext cx="958" cy="186"/>
            </a:xfrm>
            <a:prstGeom prst="roundRect">
              <a:avLst>
                <a:gd name="adj" fmla="val 16667"/>
              </a:avLst>
            </a:prstGeom>
            <a:solidFill>
              <a:srgbClr val="FF66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478" tIns="44445" rIns="90478" bIns="44445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800" b="0">
                  <a:latin typeface="Gill Sans" charset="0"/>
                  <a:ea typeface="Gill Sans" charset="0"/>
                  <a:cs typeface="Gill Sans" charset="0"/>
                </a:rPr>
                <a:t>Check Valid</a:t>
              </a:r>
            </a:p>
          </p:txBody>
        </p:sp>
        <p:sp>
          <p:nvSpPr>
            <p:cNvPr id="72" name="Line 113">
              <a:extLst>
                <a:ext uri="{FF2B5EF4-FFF2-40B4-BE49-F238E27FC236}">
                  <a16:creationId xmlns:a16="http://schemas.microsoft.com/office/drawing/2014/main" id="{97CA3318-7289-6E44-B4A3-24CC924B1B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672"/>
              <a:ext cx="1106" cy="767"/>
            </a:xfrm>
            <a:prstGeom prst="line">
              <a:avLst/>
            </a:prstGeom>
            <a:noFill/>
            <a:ln w="76200">
              <a:solidFill>
                <a:srgbClr val="FF9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 dirty="0">
                <a:latin typeface="Gill Sans" charset="0"/>
                <a:ea typeface="Gill Sans" charset="0"/>
                <a:cs typeface="Gill Sans" charset="0"/>
              </a:endParaRPr>
            </a:p>
          </p:txBody>
        </p:sp>
        <p:sp>
          <p:nvSpPr>
            <p:cNvPr id="73" name="Text Box 114">
              <a:extLst>
                <a:ext uri="{FF2B5EF4-FFF2-40B4-BE49-F238E27FC236}">
                  <a16:creationId xmlns:a16="http://schemas.microsoft.com/office/drawing/2014/main" id="{9E44B4CA-375C-704F-806E-59CF1556F9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1" y="1701"/>
              <a:ext cx="567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78" tIns="44445" rIns="90478" bIns="44445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Access</a:t>
              </a:r>
            </a:p>
            <a:p>
              <a:pPr eaLnBrk="1" hangingPunct="1"/>
              <a:r>
                <a:rPr lang="en-US" altLang="en-US" sz="2000" b="0">
                  <a:latin typeface="Gill Sans" charset="0"/>
                  <a:ea typeface="Gill Sans" charset="0"/>
                  <a:cs typeface="Gill Sans" charset="0"/>
                </a:rPr>
                <a:t>Error</a:t>
              </a:r>
            </a:p>
          </p:txBody>
        </p:sp>
        <p:sp>
          <p:nvSpPr>
            <p:cNvPr id="74" name="Line 115">
              <a:extLst>
                <a:ext uri="{FF2B5EF4-FFF2-40B4-BE49-F238E27FC236}">
                  <a16:creationId xmlns:a16="http://schemas.microsoft.com/office/drawing/2014/main" id="{0B90D236-7D11-5942-8D46-2A3287EC89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35" y="1526"/>
              <a:ext cx="0" cy="19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lIns="90478" tIns="44445" rIns="90478" bIns="44445" anchor="ctr"/>
            <a:lstStyle/>
            <a:p>
              <a:endParaRPr lang="en-US" b="0">
                <a:latin typeface="Gill Sans" charset="0"/>
                <a:ea typeface="Gill Sans" charset="0"/>
                <a:cs typeface="Gill Sans" charset="0"/>
              </a:endParaRPr>
            </a:p>
          </p:txBody>
        </p:sp>
      </p:grpSp>
      <p:sp>
        <p:nvSpPr>
          <p:cNvPr id="75" name="内容占位符 2">
            <a:extLst>
              <a:ext uri="{FF2B5EF4-FFF2-40B4-BE49-F238E27FC236}">
                <a16:creationId xmlns:a16="http://schemas.microsoft.com/office/drawing/2014/main" id="{9366D16F-B0D2-EB48-837C-B755EEAAE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59" y="3439353"/>
            <a:ext cx="9132193" cy="2369132"/>
          </a:xfrm>
        </p:spPr>
        <p:txBody>
          <a:bodyPr>
            <a:normAutofit fontScale="62500" lnSpcReduction="20000"/>
          </a:bodyPr>
          <a:lstStyle/>
          <a:p>
            <a:r>
              <a:rPr kumimoji="1" lang="en-US" altLang="zh-CN" dirty="0"/>
              <a:t>Segment map resides in processor</a:t>
            </a:r>
          </a:p>
          <a:p>
            <a:pPr lvl="1"/>
            <a:r>
              <a:rPr kumimoji="1" lang="en-US" altLang="zh-CN" dirty="0"/>
              <a:t>Base added to offset to generate physical address</a:t>
            </a:r>
          </a:p>
          <a:p>
            <a:pPr lvl="1"/>
            <a:r>
              <a:rPr kumimoji="1" lang="en-US" altLang="zh-CN" dirty="0"/>
              <a:t>Error check catches offset out of range</a:t>
            </a:r>
          </a:p>
          <a:p>
            <a:r>
              <a:rPr kumimoji="1" lang="en-US" altLang="zh-CN" dirty="0"/>
              <a:t>As many chunks of physical memory as entries</a:t>
            </a:r>
          </a:p>
          <a:p>
            <a:pPr lvl="1"/>
            <a:r>
              <a:rPr kumimoji="1" lang="en-US" altLang="zh-CN" dirty="0"/>
              <a:t>Segment addressed by portion of virtual address</a:t>
            </a:r>
          </a:p>
          <a:p>
            <a:r>
              <a:rPr kumimoji="1" lang="en-US" altLang="zh-CN" dirty="0"/>
              <a:t>What is “V/N” (valid / not valid)?</a:t>
            </a:r>
          </a:p>
          <a:p>
            <a:pPr lvl="1"/>
            <a:r>
              <a:rPr kumimoji="1" lang="en-US" altLang="zh-CN" dirty="0"/>
              <a:t>Can mark segments as invalid; requires check as well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68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uiExpand="1" animBg="1"/>
      <p:bldP spid="6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81EC90-3969-4A4A-9363-3166566F7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6526AF-3ACA-C747-9C94-800D5731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E1B25E-4BD0-B140-809D-557891610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78" y="0"/>
            <a:ext cx="890984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552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EB8F28-EB25-A845-B487-8FE433AE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AD522-D1F2-1542-AB7A-1B44725B1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63432C-07D2-A142-B1A4-4B3DEEECC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FFB8EF7-C414-B744-814C-107693BBC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06" y="0"/>
            <a:ext cx="858238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60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6B6085-17CF-3C4A-A5EE-0572BF6A1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DC13A2-C577-AA44-8C8F-F0A7C664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69B04B-1694-1549-A856-CB459F496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A7DC677-0A59-D84B-951B-87068382C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55" y="0"/>
            <a:ext cx="881968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76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27B1AC-CACF-F24A-B5DE-EAD520CA0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F2FB62-1E3A-EF4B-8327-F9DD0E4B1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968795-38A2-7F4A-8A2A-9BBDDBFFE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ABE173-90DF-ED41-9B4B-BAA5D2358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29" y="0"/>
            <a:ext cx="879154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4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659E01-AEEE-094E-BB07-5E1D3FEF3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Segmentation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0295E8-0467-1F4C-98AE-4119B46FD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Not supported in x86-64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</a:p>
          <a:p>
            <a:r>
              <a:rPr kumimoji="1" lang="en-US" altLang="zh-CN" dirty="0"/>
              <a:t>Must fit variable-sized chunks into physical memory</a:t>
            </a:r>
          </a:p>
          <a:p>
            <a:r>
              <a:rPr kumimoji="1" lang="en-US" altLang="zh-CN" dirty="0">
                <a:solidFill>
                  <a:srgbClr val="C0504D"/>
                </a:solidFill>
              </a:rPr>
              <a:t>Fragmentation</a:t>
            </a:r>
            <a:r>
              <a:rPr kumimoji="1" lang="en-US" altLang="zh-CN" dirty="0"/>
              <a:t>: wasted space</a:t>
            </a:r>
          </a:p>
          <a:p>
            <a:pPr lvl="1"/>
            <a:r>
              <a:rPr kumimoji="1" lang="en-US" altLang="zh-CN" dirty="0"/>
              <a:t>External: free gaps between allocated chunks</a:t>
            </a:r>
          </a:p>
          <a:p>
            <a:pPr lvl="1"/>
            <a:r>
              <a:rPr kumimoji="1" lang="en-US" altLang="zh-CN" dirty="0"/>
              <a:t>Internal: 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need all memory within allocated chunks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C9F843-99DC-DE4B-B220-37095589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908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F4540-B5A2-B143-A843-7B33C67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3A0-A85B-CA43-A1EB-7D10242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CPU privileges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Segments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Extended 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Memory domain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Secure hardware modules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4FE82-F813-B34B-B9B9-47FA61A3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0862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883722-0CBA-CC4C-8BB2-698C7A4D9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Hierarchical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95AE6D-9916-FD4E-93A2-6D734CB8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C0AAF115-4C9E-4345-9F1A-016377154D3C}"/>
              </a:ext>
            </a:extLst>
          </p:cNvPr>
          <p:cNvGrpSpPr/>
          <p:nvPr/>
        </p:nvGrpSpPr>
        <p:grpSpPr>
          <a:xfrm>
            <a:off x="107504" y="1231746"/>
            <a:ext cx="8175365" cy="4420417"/>
            <a:chOff x="-51660" y="1245875"/>
            <a:chExt cx="8175365" cy="4420417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420C9C88-99BD-9943-ADDF-03A0E2D60188}"/>
                </a:ext>
              </a:extLst>
            </p:cNvPr>
            <p:cNvGrpSpPr/>
            <p:nvPr/>
          </p:nvGrpSpPr>
          <p:grpSpPr>
            <a:xfrm>
              <a:off x="1874902" y="5342118"/>
              <a:ext cx="6120680" cy="288032"/>
              <a:chOff x="827584" y="1201316"/>
              <a:chExt cx="6120680" cy="288032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BB7DECA7-3353-B649-8521-4742D43EE3E3}"/>
                  </a:ext>
                </a:extLst>
              </p:cNvPr>
              <p:cNvSpPr/>
              <p:nvPr/>
            </p:nvSpPr>
            <p:spPr>
              <a:xfrm>
                <a:off x="827584" y="1201316"/>
                <a:ext cx="6120680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7762034A-BA64-CC47-B4E7-52773AA3EC5D}"/>
                  </a:ext>
                </a:extLst>
              </p:cNvPr>
              <p:cNvSpPr/>
              <p:nvPr/>
            </p:nvSpPr>
            <p:spPr>
              <a:xfrm>
                <a:off x="827584" y="1201316"/>
                <a:ext cx="48965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PFN</a:t>
                </a:r>
                <a:endParaRPr kumimoji="1" lang="zh-CN" altLang="en-US" dirty="0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E8747062-9ADA-7E48-86B2-DE85B6120AE7}"/>
                  </a:ext>
                </a:extLst>
              </p:cNvPr>
              <p:cNvSpPr/>
              <p:nvPr/>
            </p:nvSpPr>
            <p:spPr>
              <a:xfrm>
                <a:off x="5724128" y="1201316"/>
                <a:ext cx="1224136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Offset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4781845-8917-CD4B-87EE-8702E9E11992}"/>
                </a:ext>
              </a:extLst>
            </p:cNvPr>
            <p:cNvSpPr txBox="1"/>
            <p:nvPr/>
          </p:nvSpPr>
          <p:spPr>
            <a:xfrm>
              <a:off x="134944" y="1245875"/>
              <a:ext cx="1871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Virtual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Address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A205865-BEBC-384E-A971-6A7F880BA2DB}"/>
                </a:ext>
              </a:extLst>
            </p:cNvPr>
            <p:cNvSpPr/>
            <p:nvPr/>
          </p:nvSpPr>
          <p:spPr>
            <a:xfrm>
              <a:off x="2222042" y="1713881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CC7A2FD-AA1D-EE41-8541-4469BF558C4F}"/>
                </a:ext>
              </a:extLst>
            </p:cNvPr>
            <p:cNvSpPr/>
            <p:nvPr/>
          </p:nvSpPr>
          <p:spPr>
            <a:xfrm>
              <a:off x="2222042" y="2289945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PGD</a:t>
              </a:r>
              <a:endParaRPr kumimoji="1"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C2974C-2DE7-3348-BBB0-2BEE734AC39A}"/>
                </a:ext>
              </a:extLst>
            </p:cNvPr>
            <p:cNvSpPr/>
            <p:nvPr/>
          </p:nvSpPr>
          <p:spPr>
            <a:xfrm>
              <a:off x="3751372" y="2183398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266D5F7-BA60-A340-B8C5-A1D7423BAF26}"/>
                </a:ext>
              </a:extLst>
            </p:cNvPr>
            <p:cNvSpPr/>
            <p:nvPr/>
          </p:nvSpPr>
          <p:spPr>
            <a:xfrm>
              <a:off x="3751372" y="2759462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PUD</a:t>
              </a:r>
              <a:endParaRPr kumimoji="1" lang="zh-CN" altLang="en-US" dirty="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EC4D48E1-2D23-594B-9F24-CDEA591C18B1}"/>
                </a:ext>
              </a:extLst>
            </p:cNvPr>
            <p:cNvSpPr/>
            <p:nvPr/>
          </p:nvSpPr>
          <p:spPr>
            <a:xfrm>
              <a:off x="5313812" y="2785828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9D35C46F-41B2-3240-AF63-B48E747FBA8B}"/>
                </a:ext>
              </a:extLst>
            </p:cNvPr>
            <p:cNvSpPr/>
            <p:nvPr/>
          </p:nvSpPr>
          <p:spPr>
            <a:xfrm>
              <a:off x="5313812" y="3361892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PMD</a:t>
              </a:r>
              <a:endParaRPr kumimoji="1" lang="zh-CN" altLang="en-US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1081330-C48C-0D4F-ACCA-211871518B7A}"/>
                </a:ext>
              </a:extLst>
            </p:cNvPr>
            <p:cNvSpPr/>
            <p:nvPr/>
          </p:nvSpPr>
          <p:spPr>
            <a:xfrm>
              <a:off x="6900533" y="3509209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737DE9A-BEB7-6B46-88A3-C14548D90580}"/>
                </a:ext>
              </a:extLst>
            </p:cNvPr>
            <p:cNvSpPr/>
            <p:nvPr/>
          </p:nvSpPr>
          <p:spPr>
            <a:xfrm>
              <a:off x="6900533" y="4085273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PTE</a:t>
              </a:r>
              <a:endParaRPr kumimoji="1" lang="zh-CN" alt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6ACE9C2-1242-1445-B4F2-9A8E057C527B}"/>
                </a:ext>
              </a:extLst>
            </p:cNvPr>
            <p:cNvSpPr/>
            <p:nvPr/>
          </p:nvSpPr>
          <p:spPr>
            <a:xfrm>
              <a:off x="67884" y="1619060"/>
              <a:ext cx="1080120" cy="389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CR3</a:t>
              </a:r>
              <a:endParaRPr kumimoji="1" lang="zh-CN" altLang="en-US" dirty="0"/>
            </a:p>
          </p:txBody>
        </p:sp>
        <p:cxnSp>
          <p:nvCxnSpPr>
            <p:cNvPr id="23" name="肘形连接符 22">
              <a:extLst>
                <a:ext uri="{FF2B5EF4-FFF2-40B4-BE49-F238E27FC236}">
                  <a16:creationId xmlns:a16="http://schemas.microsoft.com/office/drawing/2014/main" id="{3160342E-F880-474A-A1AD-94C9B1C4BEA2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 rot="16200000" flipH="1">
              <a:off x="1727929" y="1939847"/>
              <a:ext cx="828809" cy="159418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A1BF9CC6-BC89-134F-B966-AA9249C00C57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>
              <a:off x="1148004" y="1813866"/>
              <a:ext cx="109879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箭头连接符 27">
              <a:extLst>
                <a:ext uri="{FF2B5EF4-FFF2-40B4-BE49-F238E27FC236}">
                  <a16:creationId xmlns:a16="http://schemas.microsoft.com/office/drawing/2014/main" id="{90CEBC4B-6442-1143-9C26-0F88E73C475D}"/>
                </a:ext>
              </a:extLst>
            </p:cNvPr>
            <p:cNvCxnSpPr>
              <a:cxnSpLocks/>
            </p:cNvCxnSpPr>
            <p:nvPr/>
          </p:nvCxnSpPr>
          <p:spPr>
            <a:xfrm>
              <a:off x="3275197" y="2433961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肘形连接符 29">
              <a:extLst>
                <a:ext uri="{FF2B5EF4-FFF2-40B4-BE49-F238E27FC236}">
                  <a16:creationId xmlns:a16="http://schemas.microsoft.com/office/drawing/2014/main" id="{9F4DEA11-5F99-6C41-8126-07D4363D81C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906838" y="2093317"/>
              <a:ext cx="1457832" cy="249688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箭头连接符 31">
              <a:extLst>
                <a:ext uri="{FF2B5EF4-FFF2-40B4-BE49-F238E27FC236}">
                  <a16:creationId xmlns:a16="http://schemas.microsoft.com/office/drawing/2014/main" id="{F42A086C-ED82-A64D-B2C0-4534D842FB78}"/>
                </a:ext>
              </a:extLst>
            </p:cNvPr>
            <p:cNvCxnSpPr>
              <a:cxnSpLocks/>
            </p:cNvCxnSpPr>
            <p:nvPr/>
          </p:nvCxnSpPr>
          <p:spPr>
            <a:xfrm>
              <a:off x="4846421" y="2903478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肘形连接符 32">
              <a:extLst>
                <a:ext uri="{FF2B5EF4-FFF2-40B4-BE49-F238E27FC236}">
                  <a16:creationId xmlns:a16="http://schemas.microsoft.com/office/drawing/2014/main" id="{B84BEB10-DC71-764B-91F9-013022CAB347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 rot="16200000" flipH="1">
              <a:off x="4163230" y="2355326"/>
              <a:ext cx="2060260" cy="240903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肘形连接符 34">
              <a:extLst>
                <a:ext uri="{FF2B5EF4-FFF2-40B4-BE49-F238E27FC236}">
                  <a16:creationId xmlns:a16="http://schemas.microsoft.com/office/drawing/2014/main" id="{173A19E8-8A86-DF45-9D85-B49092234FE5}"/>
                </a:ext>
              </a:extLst>
            </p:cNvPr>
            <p:cNvCxnSpPr>
              <a:cxnSpLocks/>
              <a:endCxn id="20" idx="1"/>
            </p:cNvCxnSpPr>
            <p:nvPr/>
          </p:nvCxnSpPr>
          <p:spPr>
            <a:xfrm rot="16200000" flipH="1">
              <a:off x="5353472" y="2682228"/>
              <a:ext cx="2783642" cy="310480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箭头连接符 36">
              <a:extLst>
                <a:ext uri="{FF2B5EF4-FFF2-40B4-BE49-F238E27FC236}">
                  <a16:creationId xmlns:a16="http://schemas.microsoft.com/office/drawing/2014/main" id="{94E29E31-72A0-E140-86A1-A77C15F350F2}"/>
                </a:ext>
              </a:extLst>
            </p:cNvPr>
            <p:cNvCxnSpPr>
              <a:cxnSpLocks/>
            </p:cNvCxnSpPr>
            <p:nvPr/>
          </p:nvCxnSpPr>
          <p:spPr>
            <a:xfrm>
              <a:off x="6408861" y="3536262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977BF378-8BB8-5041-871D-67BE23A547CC}"/>
                </a:ext>
              </a:extLst>
            </p:cNvPr>
            <p:cNvGrpSpPr/>
            <p:nvPr/>
          </p:nvGrpSpPr>
          <p:grpSpPr>
            <a:xfrm>
              <a:off x="2003025" y="1295547"/>
              <a:ext cx="6120680" cy="288032"/>
              <a:chOff x="827584" y="1201316"/>
              <a:chExt cx="6120680" cy="288032"/>
            </a:xfrm>
          </p:grpSpPr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4DC7234E-31DB-E948-80D9-33C549DC6A3B}"/>
                  </a:ext>
                </a:extLst>
              </p:cNvPr>
              <p:cNvSpPr/>
              <p:nvPr/>
            </p:nvSpPr>
            <p:spPr>
              <a:xfrm>
                <a:off x="827584" y="1201316"/>
                <a:ext cx="6120680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5" name="矩形 44">
                <a:extLst>
                  <a:ext uri="{FF2B5EF4-FFF2-40B4-BE49-F238E27FC236}">
                    <a16:creationId xmlns:a16="http://schemas.microsoft.com/office/drawing/2014/main" id="{F2673857-6598-3B40-802B-51D28D02274B}"/>
                  </a:ext>
                </a:extLst>
              </p:cNvPr>
              <p:cNvSpPr/>
              <p:nvPr/>
            </p:nvSpPr>
            <p:spPr>
              <a:xfrm>
                <a:off x="827584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1</a:t>
                </a:r>
                <a:endParaRPr kumimoji="1" lang="zh-CN" altLang="en-US" dirty="0"/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4A520BCE-A39D-4C4E-8274-0113FF8EF76C}"/>
                  </a:ext>
                </a:extLst>
              </p:cNvPr>
              <p:cNvSpPr/>
              <p:nvPr/>
            </p:nvSpPr>
            <p:spPr>
              <a:xfrm>
                <a:off x="2051720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2</a:t>
                </a:r>
                <a:endParaRPr kumimoji="1" lang="zh-CN" altLang="en-US" dirty="0"/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30E3B9ED-498F-D248-9BE1-4253DF591D4F}"/>
                  </a:ext>
                </a:extLst>
              </p:cNvPr>
              <p:cNvSpPr/>
              <p:nvPr/>
            </p:nvSpPr>
            <p:spPr>
              <a:xfrm>
                <a:off x="3275856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3</a:t>
                </a:r>
                <a:endParaRPr kumimoji="1" lang="zh-CN" altLang="en-US" dirty="0"/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a16="http://schemas.microsoft.com/office/drawing/2014/main" id="{A49E30CD-609E-654E-8706-0B3ACA9FE490}"/>
                  </a:ext>
                </a:extLst>
              </p:cNvPr>
              <p:cNvSpPr/>
              <p:nvPr/>
            </p:nvSpPr>
            <p:spPr>
              <a:xfrm>
                <a:off x="4499992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4</a:t>
                </a:r>
                <a:endParaRPr kumimoji="1" lang="zh-CN" altLang="en-US" dirty="0"/>
              </a:p>
            </p:txBody>
          </p:sp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7D4E52BE-E5BE-8D45-AB9F-4F34F00CF5EC}"/>
                  </a:ext>
                </a:extLst>
              </p:cNvPr>
              <p:cNvSpPr/>
              <p:nvPr/>
            </p:nvSpPr>
            <p:spPr>
              <a:xfrm>
                <a:off x="5724128" y="1201316"/>
                <a:ext cx="1224136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Offset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55" name="肘形连接符 54">
              <a:extLst>
                <a:ext uri="{FF2B5EF4-FFF2-40B4-BE49-F238E27FC236}">
                  <a16:creationId xmlns:a16="http://schemas.microsoft.com/office/drawing/2014/main" id="{87642D25-76DB-CF45-922B-C869816C4940}"/>
                </a:ext>
              </a:extLst>
            </p:cNvPr>
            <p:cNvCxnSpPr>
              <a:stCxn id="20" idx="2"/>
              <a:endCxn id="6" idx="0"/>
            </p:cNvCxnSpPr>
            <p:nvPr/>
          </p:nvCxnSpPr>
          <p:spPr>
            <a:xfrm rot="5400000">
              <a:off x="5401210" y="3295269"/>
              <a:ext cx="968813" cy="3124884"/>
            </a:xfrm>
            <a:prstGeom prst="bentConnector3">
              <a:avLst>
                <a:gd name="adj1" fmla="val 2879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肘形连接符 62">
              <a:extLst>
                <a:ext uri="{FF2B5EF4-FFF2-40B4-BE49-F238E27FC236}">
                  <a16:creationId xmlns:a16="http://schemas.microsoft.com/office/drawing/2014/main" id="{66C6279E-DDA7-5D49-A52C-E7040E5F92BC}"/>
                </a:ext>
              </a:extLst>
            </p:cNvPr>
            <p:cNvCxnSpPr>
              <a:stCxn id="49" idx="3"/>
              <a:endCxn id="10" idx="3"/>
            </p:cNvCxnSpPr>
            <p:nvPr/>
          </p:nvCxnSpPr>
          <p:spPr>
            <a:xfrm flipH="1">
              <a:off x="7995582" y="1439563"/>
              <a:ext cx="128123" cy="4046571"/>
            </a:xfrm>
            <a:prstGeom prst="bentConnector3">
              <a:avLst>
                <a:gd name="adj1" fmla="val -178422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73F5588C-232A-514B-B37A-CDD6A52AB2CB}"/>
                </a:ext>
              </a:extLst>
            </p:cNvPr>
            <p:cNvSpPr txBox="1"/>
            <p:nvPr/>
          </p:nvSpPr>
          <p:spPr>
            <a:xfrm>
              <a:off x="-51660" y="5296960"/>
              <a:ext cx="20200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Physical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Address</a:t>
              </a:r>
              <a:endParaRPr kumimoji="1" lang="zh-CN" altLang="en-US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4897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F4540-B5A2-B143-A843-7B33C67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3A0-A85B-CA43-A1EB-7D10242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CPU privileges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Segments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Page table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Extended 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Memory domain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Secure hardware modules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4FE82-F813-B34B-B9B9-47FA61A3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525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74CDCF-1783-C74E-82B8-D9D62F94F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EPT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09223-C209-324D-9A13-2ABF3A7ED7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zh-CN" dirty="0"/>
              <a:t>Translate guest physical </a:t>
            </a:r>
            <a:r>
              <a:rPr kumimoji="1" lang="en-US" altLang="zh-CN" dirty="0" err="1"/>
              <a:t>addr</a:t>
            </a:r>
            <a:r>
              <a:rPr kumimoji="1" lang="en-US" altLang="zh-CN" dirty="0"/>
              <a:t> to host physical </a:t>
            </a:r>
            <a:r>
              <a:rPr kumimoji="1" lang="en-US" altLang="zh-CN" dirty="0" err="1"/>
              <a:t>addr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 two-level translation are all done by hardware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EPT is manipulated and maintained by hypervisor</a:t>
            </a:r>
          </a:p>
          <a:p>
            <a:pPr lvl="1"/>
            <a:r>
              <a:rPr kumimoji="1" lang="en-US" altLang="zh-CN" dirty="0"/>
              <a:t>Hypervisor controls how guest accesses physical address</a:t>
            </a:r>
          </a:p>
          <a:p>
            <a:pPr lvl="1"/>
            <a:r>
              <a:rPr kumimoji="1" lang="en-US" altLang="zh-CN" dirty="0"/>
              <a:t>Any EPT violation triggers a</a:t>
            </a:r>
            <a:r>
              <a:rPr kumimoji="1" lang="zh-CN" altLang="en-US" dirty="0"/>
              <a:t> </a:t>
            </a:r>
            <a:r>
              <a:rPr kumimoji="1" lang="en-US" altLang="zh-CN" dirty="0"/>
              <a:t>VM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 to hypervisor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7D260D-68EB-C345-8B81-D86BEBE7C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2A3B0B6-6290-8E4E-86AB-36F8AE253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" y="2209428"/>
            <a:ext cx="9144000" cy="149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25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8CD3A1-0C77-624B-B004-3C819678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28866"/>
            <a:ext cx="8435279" cy="745087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Hierarchical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Extended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77343B-7554-714D-A54E-301A3645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1310" y="5296960"/>
            <a:ext cx="1765489" cy="251775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C1952242-1DAB-3F4A-9202-3286D86DFE71}"/>
              </a:ext>
            </a:extLst>
          </p:cNvPr>
          <p:cNvGrpSpPr/>
          <p:nvPr/>
        </p:nvGrpSpPr>
        <p:grpSpPr>
          <a:xfrm>
            <a:off x="-1" y="1202282"/>
            <a:ext cx="8282870" cy="4413739"/>
            <a:chOff x="-159165" y="1216411"/>
            <a:chExt cx="8282870" cy="4413739"/>
          </a:xfrm>
        </p:grpSpPr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id="{005A427C-9B46-0544-90F6-0B4A2D4CE45B}"/>
                </a:ext>
              </a:extLst>
            </p:cNvPr>
            <p:cNvGrpSpPr/>
            <p:nvPr/>
          </p:nvGrpSpPr>
          <p:grpSpPr>
            <a:xfrm>
              <a:off x="1874902" y="5342118"/>
              <a:ext cx="6120680" cy="288032"/>
              <a:chOff x="827584" y="1201316"/>
              <a:chExt cx="6120680" cy="288032"/>
            </a:xfrm>
          </p:grpSpPr>
          <p:sp>
            <p:nvSpPr>
              <p:cNvPr id="108" name="矩形 107">
                <a:extLst>
                  <a:ext uri="{FF2B5EF4-FFF2-40B4-BE49-F238E27FC236}">
                    <a16:creationId xmlns:a16="http://schemas.microsoft.com/office/drawing/2014/main" id="{340250CC-030C-2947-A2FB-864CD619E7CB}"/>
                  </a:ext>
                </a:extLst>
              </p:cNvPr>
              <p:cNvSpPr/>
              <p:nvPr/>
            </p:nvSpPr>
            <p:spPr>
              <a:xfrm>
                <a:off x="827584" y="1201316"/>
                <a:ext cx="6120680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09" name="矩形 108">
                <a:extLst>
                  <a:ext uri="{FF2B5EF4-FFF2-40B4-BE49-F238E27FC236}">
                    <a16:creationId xmlns:a16="http://schemas.microsoft.com/office/drawing/2014/main" id="{DFA976C9-922B-B246-B5EF-75F46C282991}"/>
                  </a:ext>
                </a:extLst>
              </p:cNvPr>
              <p:cNvSpPr/>
              <p:nvPr/>
            </p:nvSpPr>
            <p:spPr>
              <a:xfrm>
                <a:off x="827584" y="1201316"/>
                <a:ext cx="48965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PFN</a:t>
                </a:r>
                <a:endParaRPr kumimoji="1" lang="zh-CN" altLang="en-US" dirty="0"/>
              </a:p>
            </p:txBody>
          </p:sp>
          <p:sp>
            <p:nvSpPr>
              <p:cNvPr id="110" name="矩形 109">
                <a:extLst>
                  <a:ext uri="{FF2B5EF4-FFF2-40B4-BE49-F238E27FC236}">
                    <a16:creationId xmlns:a16="http://schemas.microsoft.com/office/drawing/2014/main" id="{719F6806-C7B9-4F4A-96BE-B0DD9DF890C9}"/>
                  </a:ext>
                </a:extLst>
              </p:cNvPr>
              <p:cNvSpPr/>
              <p:nvPr/>
            </p:nvSpPr>
            <p:spPr>
              <a:xfrm>
                <a:off x="5724128" y="1201316"/>
                <a:ext cx="1224136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Offset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8A1E7A5E-6A01-8E41-9E98-1E91F0A1774B}"/>
                </a:ext>
              </a:extLst>
            </p:cNvPr>
            <p:cNvSpPr txBox="1"/>
            <p:nvPr/>
          </p:nvSpPr>
          <p:spPr>
            <a:xfrm>
              <a:off x="914706" y="1216411"/>
              <a:ext cx="6398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GPA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13BEA97D-6AC8-D945-8101-42B87C6F4B61}"/>
                </a:ext>
              </a:extLst>
            </p:cNvPr>
            <p:cNvSpPr/>
            <p:nvPr/>
          </p:nvSpPr>
          <p:spPr>
            <a:xfrm>
              <a:off x="2222042" y="1713881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73798F5-B28C-D943-ADF0-4A022AD4402B}"/>
                </a:ext>
              </a:extLst>
            </p:cNvPr>
            <p:cNvSpPr/>
            <p:nvPr/>
          </p:nvSpPr>
          <p:spPr>
            <a:xfrm>
              <a:off x="2222042" y="2289945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L1E</a:t>
              </a:r>
              <a:endParaRPr kumimoji="1" lang="zh-CN" altLang="en-US" dirty="0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E6E8712D-8B4E-6A42-B59E-826A613013F4}"/>
                </a:ext>
              </a:extLst>
            </p:cNvPr>
            <p:cNvSpPr/>
            <p:nvPr/>
          </p:nvSpPr>
          <p:spPr>
            <a:xfrm>
              <a:off x="3751372" y="2183398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FD0D03E5-AC84-A64A-9F31-63F51C378FB6}"/>
                </a:ext>
              </a:extLst>
            </p:cNvPr>
            <p:cNvSpPr/>
            <p:nvPr/>
          </p:nvSpPr>
          <p:spPr>
            <a:xfrm>
              <a:off x="3751372" y="2759462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L2E</a:t>
              </a:r>
              <a:endParaRPr kumimoji="1" lang="zh-CN" altLang="en-US" dirty="0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B87B2AD-5390-F349-AF23-567067D1FC71}"/>
                </a:ext>
              </a:extLst>
            </p:cNvPr>
            <p:cNvSpPr/>
            <p:nvPr/>
          </p:nvSpPr>
          <p:spPr>
            <a:xfrm>
              <a:off x="5313812" y="2785828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5E3492F3-D4F6-AC46-A36D-BDC33F365EC8}"/>
                </a:ext>
              </a:extLst>
            </p:cNvPr>
            <p:cNvSpPr/>
            <p:nvPr/>
          </p:nvSpPr>
          <p:spPr>
            <a:xfrm>
              <a:off x="5313812" y="3361892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L3E</a:t>
              </a:r>
              <a:endParaRPr kumimoji="1" lang="zh-CN" altLang="en-US" dirty="0"/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C0C05258-CA2E-6D40-A7F1-A3FA09913DE6}"/>
                </a:ext>
              </a:extLst>
            </p:cNvPr>
            <p:cNvSpPr/>
            <p:nvPr/>
          </p:nvSpPr>
          <p:spPr>
            <a:xfrm>
              <a:off x="6900533" y="3509209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2995A8FE-9F88-4741-B472-366F168A428D}"/>
                </a:ext>
              </a:extLst>
            </p:cNvPr>
            <p:cNvSpPr/>
            <p:nvPr/>
          </p:nvSpPr>
          <p:spPr>
            <a:xfrm>
              <a:off x="6900533" y="4085273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L4E</a:t>
              </a:r>
              <a:endParaRPr kumimoji="1" lang="zh-CN" altLang="en-US" dirty="0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ECEA7122-61E3-3749-8DBB-D062011BD5E0}"/>
                </a:ext>
              </a:extLst>
            </p:cNvPr>
            <p:cNvSpPr/>
            <p:nvPr/>
          </p:nvSpPr>
          <p:spPr>
            <a:xfrm>
              <a:off x="-159165" y="1619060"/>
              <a:ext cx="1531089" cy="389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EPT</a:t>
              </a:r>
              <a:r>
                <a:rPr kumimoji="1" lang="zh-CN" altLang="en-US" dirty="0"/>
                <a:t> </a:t>
              </a:r>
              <a:r>
                <a:rPr kumimoji="1" lang="en-US" altLang="zh-CN" dirty="0"/>
                <a:t>Pointer</a:t>
              </a:r>
              <a:endParaRPr kumimoji="1" lang="zh-CN" altLang="en-US" dirty="0"/>
            </a:p>
          </p:txBody>
        </p:sp>
        <p:cxnSp>
          <p:nvCxnSpPr>
            <p:cNvPr id="90" name="肘形连接符 89">
              <a:extLst>
                <a:ext uri="{FF2B5EF4-FFF2-40B4-BE49-F238E27FC236}">
                  <a16:creationId xmlns:a16="http://schemas.microsoft.com/office/drawing/2014/main" id="{B50BA10E-9505-4B44-B4CE-A036A50B30EF}"/>
                </a:ext>
              </a:extLst>
            </p:cNvPr>
            <p:cNvCxnSpPr>
              <a:cxnSpLocks/>
              <a:endCxn id="82" idx="1"/>
            </p:cNvCxnSpPr>
            <p:nvPr/>
          </p:nvCxnSpPr>
          <p:spPr>
            <a:xfrm rot="16200000" flipH="1">
              <a:off x="1727929" y="1939847"/>
              <a:ext cx="828809" cy="159418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线箭头连接符 90">
              <a:extLst>
                <a:ext uri="{FF2B5EF4-FFF2-40B4-BE49-F238E27FC236}">
                  <a16:creationId xmlns:a16="http://schemas.microsoft.com/office/drawing/2014/main" id="{FA4BF7B1-948E-8D48-B5FA-E59190569711}"/>
                </a:ext>
              </a:extLst>
            </p:cNvPr>
            <p:cNvCxnSpPr>
              <a:cxnSpLocks/>
              <a:stCxn id="89" idx="3"/>
            </p:cNvCxnSpPr>
            <p:nvPr/>
          </p:nvCxnSpPr>
          <p:spPr>
            <a:xfrm>
              <a:off x="1371924" y="1813866"/>
              <a:ext cx="87487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线箭头连接符 91">
              <a:extLst>
                <a:ext uri="{FF2B5EF4-FFF2-40B4-BE49-F238E27FC236}">
                  <a16:creationId xmlns:a16="http://schemas.microsoft.com/office/drawing/2014/main" id="{4737ED8F-B458-6540-AA47-E0116F0E3A3F}"/>
                </a:ext>
              </a:extLst>
            </p:cNvPr>
            <p:cNvCxnSpPr>
              <a:cxnSpLocks/>
            </p:cNvCxnSpPr>
            <p:nvPr/>
          </p:nvCxnSpPr>
          <p:spPr>
            <a:xfrm>
              <a:off x="3275197" y="2433961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肘形连接符 92">
              <a:extLst>
                <a:ext uri="{FF2B5EF4-FFF2-40B4-BE49-F238E27FC236}">
                  <a16:creationId xmlns:a16="http://schemas.microsoft.com/office/drawing/2014/main" id="{93B745E8-02EA-2046-942E-7A2BEDE387C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906838" y="2093317"/>
              <a:ext cx="1457832" cy="249688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线箭头连接符 93">
              <a:extLst>
                <a:ext uri="{FF2B5EF4-FFF2-40B4-BE49-F238E27FC236}">
                  <a16:creationId xmlns:a16="http://schemas.microsoft.com/office/drawing/2014/main" id="{1DA07C37-48E1-4948-BA02-E5A74CA93207}"/>
                </a:ext>
              </a:extLst>
            </p:cNvPr>
            <p:cNvCxnSpPr>
              <a:cxnSpLocks/>
            </p:cNvCxnSpPr>
            <p:nvPr/>
          </p:nvCxnSpPr>
          <p:spPr>
            <a:xfrm>
              <a:off x="4846421" y="2903478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肘形连接符 94">
              <a:extLst>
                <a:ext uri="{FF2B5EF4-FFF2-40B4-BE49-F238E27FC236}">
                  <a16:creationId xmlns:a16="http://schemas.microsoft.com/office/drawing/2014/main" id="{9EA997AF-5DB3-C543-A9B5-769C0B3C1388}"/>
                </a:ext>
              </a:extLst>
            </p:cNvPr>
            <p:cNvCxnSpPr>
              <a:cxnSpLocks/>
              <a:endCxn id="86" idx="1"/>
            </p:cNvCxnSpPr>
            <p:nvPr/>
          </p:nvCxnSpPr>
          <p:spPr>
            <a:xfrm rot="16200000" flipH="1">
              <a:off x="4163230" y="2355326"/>
              <a:ext cx="2060260" cy="240903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肘形连接符 95">
              <a:extLst>
                <a:ext uri="{FF2B5EF4-FFF2-40B4-BE49-F238E27FC236}">
                  <a16:creationId xmlns:a16="http://schemas.microsoft.com/office/drawing/2014/main" id="{15398102-E19F-4740-BCEA-860574312286}"/>
                </a:ext>
              </a:extLst>
            </p:cNvPr>
            <p:cNvCxnSpPr>
              <a:cxnSpLocks/>
              <a:endCxn id="88" idx="1"/>
            </p:cNvCxnSpPr>
            <p:nvPr/>
          </p:nvCxnSpPr>
          <p:spPr>
            <a:xfrm rot="16200000" flipH="1">
              <a:off x="5353472" y="2682228"/>
              <a:ext cx="2783642" cy="310480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线箭头连接符 96">
              <a:extLst>
                <a:ext uri="{FF2B5EF4-FFF2-40B4-BE49-F238E27FC236}">
                  <a16:creationId xmlns:a16="http://schemas.microsoft.com/office/drawing/2014/main" id="{9D8A26BE-C738-3C4D-B273-B60FB8165EFF}"/>
                </a:ext>
              </a:extLst>
            </p:cNvPr>
            <p:cNvCxnSpPr>
              <a:cxnSpLocks/>
            </p:cNvCxnSpPr>
            <p:nvPr/>
          </p:nvCxnSpPr>
          <p:spPr>
            <a:xfrm>
              <a:off x="6408861" y="3536262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组合 97">
              <a:extLst>
                <a:ext uri="{FF2B5EF4-FFF2-40B4-BE49-F238E27FC236}">
                  <a16:creationId xmlns:a16="http://schemas.microsoft.com/office/drawing/2014/main" id="{9E1DF5BC-AFC5-9D4D-8415-D8F53CB7FDAC}"/>
                </a:ext>
              </a:extLst>
            </p:cNvPr>
            <p:cNvGrpSpPr/>
            <p:nvPr/>
          </p:nvGrpSpPr>
          <p:grpSpPr>
            <a:xfrm>
              <a:off x="2003025" y="1295547"/>
              <a:ext cx="6120680" cy="288032"/>
              <a:chOff x="827584" y="1201316"/>
              <a:chExt cx="6120680" cy="288032"/>
            </a:xfrm>
          </p:grpSpPr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EE7F5FB1-9155-DD4D-AAED-C0C3C33C5FCD}"/>
                  </a:ext>
                </a:extLst>
              </p:cNvPr>
              <p:cNvSpPr/>
              <p:nvPr/>
            </p:nvSpPr>
            <p:spPr>
              <a:xfrm>
                <a:off x="827584" y="1201316"/>
                <a:ext cx="6120680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B9E3013D-1410-704E-A5DD-BE37B1F4B79B}"/>
                  </a:ext>
                </a:extLst>
              </p:cNvPr>
              <p:cNvSpPr/>
              <p:nvPr/>
            </p:nvSpPr>
            <p:spPr>
              <a:xfrm>
                <a:off x="827584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1</a:t>
                </a:r>
                <a:endParaRPr kumimoji="1" lang="zh-CN" altLang="en-US" dirty="0"/>
              </a:p>
            </p:txBody>
          </p:sp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4D0BF3F5-15D6-554B-9CD9-18FF9EA93487}"/>
                  </a:ext>
                </a:extLst>
              </p:cNvPr>
              <p:cNvSpPr/>
              <p:nvPr/>
            </p:nvSpPr>
            <p:spPr>
              <a:xfrm>
                <a:off x="2051720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2</a:t>
                </a:r>
                <a:endParaRPr kumimoji="1" lang="zh-CN" altLang="en-US" dirty="0"/>
              </a:p>
            </p:txBody>
          </p:sp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97BE609A-B781-184C-A40D-5B2B8B253A3D}"/>
                  </a:ext>
                </a:extLst>
              </p:cNvPr>
              <p:cNvSpPr/>
              <p:nvPr/>
            </p:nvSpPr>
            <p:spPr>
              <a:xfrm>
                <a:off x="3275856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3</a:t>
                </a:r>
                <a:endParaRPr kumimoji="1" lang="zh-CN" altLang="en-US" dirty="0"/>
              </a:p>
            </p:txBody>
          </p:sp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3C433502-81EC-404A-9EA5-75CF912499A1}"/>
                  </a:ext>
                </a:extLst>
              </p:cNvPr>
              <p:cNvSpPr/>
              <p:nvPr/>
            </p:nvSpPr>
            <p:spPr>
              <a:xfrm>
                <a:off x="4499992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4</a:t>
                </a:r>
                <a:endParaRPr kumimoji="1" lang="zh-CN" altLang="en-US" dirty="0"/>
              </a:p>
            </p:txBody>
          </p:sp>
          <p:sp>
            <p:nvSpPr>
              <p:cNvPr id="107" name="矩形 106">
                <a:extLst>
                  <a:ext uri="{FF2B5EF4-FFF2-40B4-BE49-F238E27FC236}">
                    <a16:creationId xmlns:a16="http://schemas.microsoft.com/office/drawing/2014/main" id="{A7E64732-83B4-0C48-A270-561E585B9877}"/>
                  </a:ext>
                </a:extLst>
              </p:cNvPr>
              <p:cNvSpPr/>
              <p:nvPr/>
            </p:nvSpPr>
            <p:spPr>
              <a:xfrm>
                <a:off x="5724128" y="1201316"/>
                <a:ext cx="1224136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Offset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99" name="肘形连接符 98">
              <a:extLst>
                <a:ext uri="{FF2B5EF4-FFF2-40B4-BE49-F238E27FC236}">
                  <a16:creationId xmlns:a16="http://schemas.microsoft.com/office/drawing/2014/main" id="{1E8244DD-1CDC-3646-9730-92C1AAEEFE5C}"/>
                </a:ext>
              </a:extLst>
            </p:cNvPr>
            <p:cNvCxnSpPr>
              <a:stCxn id="88" idx="2"/>
              <a:endCxn id="109" idx="0"/>
            </p:cNvCxnSpPr>
            <p:nvPr/>
          </p:nvCxnSpPr>
          <p:spPr>
            <a:xfrm rot="5400000">
              <a:off x="5401210" y="3295269"/>
              <a:ext cx="968813" cy="3124884"/>
            </a:xfrm>
            <a:prstGeom prst="bentConnector3">
              <a:avLst>
                <a:gd name="adj1" fmla="val 2879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肘形连接符 99">
              <a:extLst>
                <a:ext uri="{FF2B5EF4-FFF2-40B4-BE49-F238E27FC236}">
                  <a16:creationId xmlns:a16="http://schemas.microsoft.com/office/drawing/2014/main" id="{F39E89DA-DF7F-634B-927C-CB2704C7ED44}"/>
                </a:ext>
              </a:extLst>
            </p:cNvPr>
            <p:cNvCxnSpPr>
              <a:stCxn id="107" idx="3"/>
              <a:endCxn id="110" idx="3"/>
            </p:cNvCxnSpPr>
            <p:nvPr/>
          </p:nvCxnSpPr>
          <p:spPr>
            <a:xfrm flipH="1">
              <a:off x="7995582" y="1439563"/>
              <a:ext cx="128123" cy="4046571"/>
            </a:xfrm>
            <a:prstGeom prst="bentConnector3">
              <a:avLst>
                <a:gd name="adj1" fmla="val -178422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D415A4D7-D938-6845-BFC0-A315DA1518DB}"/>
                </a:ext>
              </a:extLst>
            </p:cNvPr>
            <p:cNvSpPr txBox="1"/>
            <p:nvPr/>
          </p:nvSpPr>
          <p:spPr>
            <a:xfrm>
              <a:off x="830090" y="5252310"/>
              <a:ext cx="646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HPA</a:t>
              </a:r>
              <a:endParaRPr kumimoji="1" lang="zh-CN" altLang="en-US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85446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椭圆 57">
            <a:extLst>
              <a:ext uri="{FF2B5EF4-FFF2-40B4-BE49-F238E27FC236}">
                <a16:creationId xmlns:a16="http://schemas.microsoft.com/office/drawing/2014/main" id="{0F99299A-40D1-7C48-A426-77A1FDE4BFA9}"/>
              </a:ext>
            </a:extLst>
          </p:cNvPr>
          <p:cNvSpPr/>
          <p:nvPr/>
        </p:nvSpPr>
        <p:spPr>
          <a:xfrm>
            <a:off x="47645" y="3670455"/>
            <a:ext cx="1619177" cy="6058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GPA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97B0773-9F38-824B-9227-DD036BA1B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GPA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HPA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662BC7-C60F-8C44-852A-D1C26650E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CE1FCD0-18D9-B945-A465-95CFD656C500}"/>
              </a:ext>
            </a:extLst>
          </p:cNvPr>
          <p:cNvGrpSpPr/>
          <p:nvPr/>
        </p:nvGrpSpPr>
        <p:grpSpPr>
          <a:xfrm>
            <a:off x="107504" y="1092633"/>
            <a:ext cx="8175365" cy="4420417"/>
            <a:chOff x="-51660" y="1245875"/>
            <a:chExt cx="8175365" cy="4420417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CF14F7C6-5B5F-4943-B00D-D9ED9D7EAC56}"/>
                </a:ext>
              </a:extLst>
            </p:cNvPr>
            <p:cNvGrpSpPr/>
            <p:nvPr/>
          </p:nvGrpSpPr>
          <p:grpSpPr>
            <a:xfrm>
              <a:off x="1874902" y="5342118"/>
              <a:ext cx="6120680" cy="288032"/>
              <a:chOff x="827584" y="1201316"/>
              <a:chExt cx="6120680" cy="288032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6E612949-F2F6-8B4E-84B0-DA611E9B7180}"/>
                  </a:ext>
                </a:extLst>
              </p:cNvPr>
              <p:cNvSpPr/>
              <p:nvPr/>
            </p:nvSpPr>
            <p:spPr>
              <a:xfrm>
                <a:off x="827584" y="1201316"/>
                <a:ext cx="6120680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4B776655-738F-3146-953B-F79198FA780F}"/>
                  </a:ext>
                </a:extLst>
              </p:cNvPr>
              <p:cNvSpPr/>
              <p:nvPr/>
            </p:nvSpPr>
            <p:spPr>
              <a:xfrm>
                <a:off x="827584" y="1201316"/>
                <a:ext cx="4896544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PFN</a:t>
                </a:r>
                <a:endParaRPr kumimoji="1" lang="zh-CN" altLang="en-US" dirty="0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FC76DC7A-3C34-D341-A0CA-451EBDC33EC9}"/>
                  </a:ext>
                </a:extLst>
              </p:cNvPr>
              <p:cNvSpPr/>
              <p:nvPr/>
            </p:nvSpPr>
            <p:spPr>
              <a:xfrm>
                <a:off x="5724128" y="1201316"/>
                <a:ext cx="1224136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Offset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60AE4BF7-F6AF-DA45-AD29-E45C82E67466}"/>
                </a:ext>
              </a:extLst>
            </p:cNvPr>
            <p:cNvSpPr txBox="1"/>
            <p:nvPr/>
          </p:nvSpPr>
          <p:spPr>
            <a:xfrm>
              <a:off x="134944" y="1245875"/>
              <a:ext cx="1871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Virtual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Address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CA7FC1D-0182-6841-84F0-6B128C34BA4E}"/>
                </a:ext>
              </a:extLst>
            </p:cNvPr>
            <p:cNvSpPr/>
            <p:nvPr/>
          </p:nvSpPr>
          <p:spPr>
            <a:xfrm>
              <a:off x="2222042" y="1713881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A7B6F21-4F28-714B-96BD-0C6E423D822E}"/>
                </a:ext>
              </a:extLst>
            </p:cNvPr>
            <p:cNvSpPr/>
            <p:nvPr/>
          </p:nvSpPr>
          <p:spPr>
            <a:xfrm>
              <a:off x="2222042" y="2289945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PGD</a:t>
              </a:r>
              <a:endParaRPr kumimoji="1"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55541F8-FF8C-0242-8A64-119B23BC0577}"/>
                </a:ext>
              </a:extLst>
            </p:cNvPr>
            <p:cNvSpPr/>
            <p:nvPr/>
          </p:nvSpPr>
          <p:spPr>
            <a:xfrm>
              <a:off x="3751372" y="2183398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270FBEA-5420-DE44-BC7B-719F16D598EC}"/>
                </a:ext>
              </a:extLst>
            </p:cNvPr>
            <p:cNvSpPr/>
            <p:nvPr/>
          </p:nvSpPr>
          <p:spPr>
            <a:xfrm>
              <a:off x="3751372" y="2759462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PUD</a:t>
              </a:r>
              <a:endParaRPr kumimoji="1" lang="zh-CN" alt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362D9D5-B7E7-B34D-A9DE-89188921129A}"/>
                </a:ext>
              </a:extLst>
            </p:cNvPr>
            <p:cNvSpPr/>
            <p:nvPr/>
          </p:nvSpPr>
          <p:spPr>
            <a:xfrm>
              <a:off x="5313812" y="2785828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C0B749B-DA7A-7047-9898-7F5617593513}"/>
                </a:ext>
              </a:extLst>
            </p:cNvPr>
            <p:cNvSpPr/>
            <p:nvPr/>
          </p:nvSpPr>
          <p:spPr>
            <a:xfrm>
              <a:off x="5313812" y="3361892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PMD</a:t>
              </a:r>
              <a:endParaRPr kumimoji="1"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F80C36A-C18E-8C4E-9EB5-BD7B9E2D76A7}"/>
                </a:ext>
              </a:extLst>
            </p:cNvPr>
            <p:cNvSpPr/>
            <p:nvPr/>
          </p:nvSpPr>
          <p:spPr>
            <a:xfrm>
              <a:off x="6900533" y="3509209"/>
              <a:ext cx="1095049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D469B08-5EEC-B344-9F19-9F4D717B23C3}"/>
                </a:ext>
              </a:extLst>
            </p:cNvPr>
            <p:cNvSpPr/>
            <p:nvPr/>
          </p:nvSpPr>
          <p:spPr>
            <a:xfrm>
              <a:off x="6900533" y="4085273"/>
              <a:ext cx="1095049" cy="288032"/>
            </a:xfrm>
            <a:prstGeom prst="rect">
              <a:avLst/>
            </a:prstGeom>
            <a:solidFill>
              <a:srgbClr val="2121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PTE</a:t>
              </a:r>
              <a:endParaRPr kumimoji="1"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5600B2E-83D8-5843-B7A8-AC43506059B3}"/>
                </a:ext>
              </a:extLst>
            </p:cNvPr>
            <p:cNvSpPr/>
            <p:nvPr/>
          </p:nvSpPr>
          <p:spPr>
            <a:xfrm>
              <a:off x="67884" y="1619060"/>
              <a:ext cx="1080120" cy="38961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CR3</a:t>
              </a:r>
              <a:endParaRPr kumimoji="1" lang="zh-CN" altLang="en-US" dirty="0"/>
            </a:p>
          </p:txBody>
        </p:sp>
        <p:cxnSp>
          <p:nvCxnSpPr>
            <p:cNvPr id="17" name="肘形连接符 16">
              <a:extLst>
                <a:ext uri="{FF2B5EF4-FFF2-40B4-BE49-F238E27FC236}">
                  <a16:creationId xmlns:a16="http://schemas.microsoft.com/office/drawing/2014/main" id="{E70349BB-D469-3B4C-81DD-0B4D1D1BD3BA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rot="16200000" flipH="1">
              <a:off x="1727929" y="1939847"/>
              <a:ext cx="828809" cy="159418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箭头连接符 17">
              <a:extLst>
                <a:ext uri="{FF2B5EF4-FFF2-40B4-BE49-F238E27FC236}">
                  <a16:creationId xmlns:a16="http://schemas.microsoft.com/office/drawing/2014/main" id="{EB65C3AD-7F80-6547-B1BE-B9ECCC1DEAED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>
              <a:off x="1148004" y="1813866"/>
              <a:ext cx="109879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A7946B0F-1213-A948-8B8D-56D30378C92F}"/>
                </a:ext>
              </a:extLst>
            </p:cNvPr>
            <p:cNvCxnSpPr>
              <a:cxnSpLocks/>
            </p:cNvCxnSpPr>
            <p:nvPr/>
          </p:nvCxnSpPr>
          <p:spPr>
            <a:xfrm>
              <a:off x="3275197" y="2433961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肘形连接符 19">
              <a:extLst>
                <a:ext uri="{FF2B5EF4-FFF2-40B4-BE49-F238E27FC236}">
                  <a16:creationId xmlns:a16="http://schemas.microsoft.com/office/drawing/2014/main" id="{8C562A64-D158-F94B-9B3B-55D3B727136A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2906838" y="2093317"/>
              <a:ext cx="1457832" cy="249688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CA1E2DE1-4D1D-1B4C-A9B8-B982B6F7EAA2}"/>
                </a:ext>
              </a:extLst>
            </p:cNvPr>
            <p:cNvCxnSpPr>
              <a:cxnSpLocks/>
            </p:cNvCxnSpPr>
            <p:nvPr/>
          </p:nvCxnSpPr>
          <p:spPr>
            <a:xfrm>
              <a:off x="4846421" y="2903478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肘形连接符 21">
              <a:extLst>
                <a:ext uri="{FF2B5EF4-FFF2-40B4-BE49-F238E27FC236}">
                  <a16:creationId xmlns:a16="http://schemas.microsoft.com/office/drawing/2014/main" id="{EAABE193-70F8-9143-A280-018E38B14600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 rot="16200000" flipH="1">
              <a:off x="4163230" y="2355326"/>
              <a:ext cx="2060260" cy="240903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肘形连接符 22">
              <a:extLst>
                <a:ext uri="{FF2B5EF4-FFF2-40B4-BE49-F238E27FC236}">
                  <a16:creationId xmlns:a16="http://schemas.microsoft.com/office/drawing/2014/main" id="{F576E857-B89B-284A-8B19-295BA98D010E}"/>
                </a:ext>
              </a:extLst>
            </p:cNvPr>
            <p:cNvCxnSpPr>
              <a:cxnSpLocks/>
              <a:endCxn id="15" idx="1"/>
            </p:cNvCxnSpPr>
            <p:nvPr/>
          </p:nvCxnSpPr>
          <p:spPr>
            <a:xfrm rot="16200000" flipH="1">
              <a:off x="5353472" y="2682228"/>
              <a:ext cx="2783642" cy="310480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00827EDC-364E-7348-BD41-5D2D7816C580}"/>
                </a:ext>
              </a:extLst>
            </p:cNvPr>
            <p:cNvCxnSpPr>
              <a:cxnSpLocks/>
            </p:cNvCxnSpPr>
            <p:nvPr/>
          </p:nvCxnSpPr>
          <p:spPr>
            <a:xfrm>
              <a:off x="6408861" y="3536262"/>
              <a:ext cx="47617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B0FB99B1-3147-6F4D-89F6-5492C251CEC5}"/>
                </a:ext>
              </a:extLst>
            </p:cNvPr>
            <p:cNvGrpSpPr/>
            <p:nvPr/>
          </p:nvGrpSpPr>
          <p:grpSpPr>
            <a:xfrm>
              <a:off x="2003025" y="1295547"/>
              <a:ext cx="6120680" cy="288032"/>
              <a:chOff x="827584" y="1201316"/>
              <a:chExt cx="6120680" cy="288032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8B57494E-A453-294B-8D99-37932F15A3AA}"/>
                  </a:ext>
                </a:extLst>
              </p:cNvPr>
              <p:cNvSpPr/>
              <p:nvPr/>
            </p:nvSpPr>
            <p:spPr>
              <a:xfrm>
                <a:off x="827584" y="1201316"/>
                <a:ext cx="6120680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5C8A9351-9EA5-1C4B-8551-5F81CE132169}"/>
                  </a:ext>
                </a:extLst>
              </p:cNvPr>
              <p:cNvSpPr/>
              <p:nvPr/>
            </p:nvSpPr>
            <p:spPr>
              <a:xfrm>
                <a:off x="827584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1</a:t>
                </a:r>
                <a:endParaRPr kumimoji="1" lang="zh-CN" altLang="en-US" dirty="0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A1B18252-D09A-FF41-8CED-F118B775E15C}"/>
                  </a:ext>
                </a:extLst>
              </p:cNvPr>
              <p:cNvSpPr/>
              <p:nvPr/>
            </p:nvSpPr>
            <p:spPr>
              <a:xfrm>
                <a:off x="2051720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2</a:t>
                </a:r>
                <a:endParaRPr kumimoji="1" lang="zh-CN" altLang="en-US" dirty="0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FEAA6670-ADE6-4142-9B92-60344D393243}"/>
                  </a:ext>
                </a:extLst>
              </p:cNvPr>
              <p:cNvSpPr/>
              <p:nvPr/>
            </p:nvSpPr>
            <p:spPr>
              <a:xfrm>
                <a:off x="3275856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3</a:t>
                </a:r>
                <a:endParaRPr kumimoji="1" lang="zh-CN" altLang="en-US" dirty="0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A0C2C0F6-60D6-8044-93D6-0FC12AAD8B5A}"/>
                  </a:ext>
                </a:extLst>
              </p:cNvPr>
              <p:cNvSpPr/>
              <p:nvPr/>
            </p:nvSpPr>
            <p:spPr>
              <a:xfrm>
                <a:off x="4499992" y="1201316"/>
                <a:ext cx="1224136" cy="28803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/>
                  <a:t>Index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4</a:t>
                </a:r>
                <a:endParaRPr kumimoji="1" lang="zh-CN" altLang="en-US" dirty="0"/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C1543F32-B2C9-CD4D-A21B-0071D4C38122}"/>
                  </a:ext>
                </a:extLst>
              </p:cNvPr>
              <p:cNvSpPr/>
              <p:nvPr/>
            </p:nvSpPr>
            <p:spPr>
              <a:xfrm>
                <a:off x="5724128" y="1201316"/>
                <a:ext cx="1224136" cy="28803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Offset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6" name="肘形连接符 25">
              <a:extLst>
                <a:ext uri="{FF2B5EF4-FFF2-40B4-BE49-F238E27FC236}">
                  <a16:creationId xmlns:a16="http://schemas.microsoft.com/office/drawing/2014/main" id="{FFCB0D16-AE80-3F40-B044-DB63DD58D9A0}"/>
                </a:ext>
              </a:extLst>
            </p:cNvPr>
            <p:cNvCxnSpPr>
              <a:stCxn id="15" idx="2"/>
              <a:endCxn id="36" idx="0"/>
            </p:cNvCxnSpPr>
            <p:nvPr/>
          </p:nvCxnSpPr>
          <p:spPr>
            <a:xfrm rot="5400000">
              <a:off x="5401210" y="3295269"/>
              <a:ext cx="968813" cy="3124884"/>
            </a:xfrm>
            <a:prstGeom prst="bentConnector3">
              <a:avLst>
                <a:gd name="adj1" fmla="val 28790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肘形连接符 26">
              <a:extLst>
                <a:ext uri="{FF2B5EF4-FFF2-40B4-BE49-F238E27FC236}">
                  <a16:creationId xmlns:a16="http://schemas.microsoft.com/office/drawing/2014/main" id="{2990004C-C203-EA43-9213-A2D7BC72C36B}"/>
                </a:ext>
              </a:extLst>
            </p:cNvPr>
            <p:cNvCxnSpPr>
              <a:stCxn id="34" idx="3"/>
              <a:endCxn id="37" idx="3"/>
            </p:cNvCxnSpPr>
            <p:nvPr/>
          </p:nvCxnSpPr>
          <p:spPr>
            <a:xfrm flipH="1">
              <a:off x="7995582" y="1439563"/>
              <a:ext cx="128123" cy="4046571"/>
            </a:xfrm>
            <a:prstGeom prst="bentConnector3">
              <a:avLst>
                <a:gd name="adj1" fmla="val -178422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CC5C195-B35D-4245-8B8B-3C6CF1E64DD3}"/>
                </a:ext>
              </a:extLst>
            </p:cNvPr>
            <p:cNvSpPr txBox="1"/>
            <p:nvPr/>
          </p:nvSpPr>
          <p:spPr>
            <a:xfrm>
              <a:off x="-51660" y="5296960"/>
              <a:ext cx="20200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Physical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Address</a:t>
              </a:r>
              <a:endParaRPr kumimoji="1" lang="zh-CN" altLang="en-US" dirty="0">
                <a:latin typeface="+mn-ea"/>
              </a:endParaRPr>
            </a:p>
          </p:txBody>
        </p:sp>
      </p:grp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3DC8A38F-8443-2B4D-BCCD-FC9CB1BD0021}"/>
              </a:ext>
            </a:extLst>
          </p:cNvPr>
          <p:cNvCxnSpPr/>
          <p:nvPr/>
        </p:nvCxnSpPr>
        <p:spPr>
          <a:xfrm>
            <a:off x="611560" y="1866314"/>
            <a:ext cx="0" cy="1783274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7639007F-1A01-DC44-B3EA-80417A1779A1}"/>
              </a:ext>
            </a:extLst>
          </p:cNvPr>
          <p:cNvCxnSpPr>
            <a:cxnSpLocks/>
          </p:cNvCxnSpPr>
          <p:nvPr/>
        </p:nvCxnSpPr>
        <p:spPr>
          <a:xfrm flipH="1">
            <a:off x="1045842" y="2280719"/>
            <a:ext cx="2085998" cy="1414336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170F385A-55E5-1E4C-B53B-77FD7B01CAE0}"/>
              </a:ext>
            </a:extLst>
          </p:cNvPr>
          <p:cNvCxnSpPr>
            <a:cxnSpLocks/>
            <a:endCxn id="58" idx="7"/>
          </p:cNvCxnSpPr>
          <p:nvPr/>
        </p:nvCxnSpPr>
        <p:spPr>
          <a:xfrm flipH="1">
            <a:off x="1429699" y="2750236"/>
            <a:ext cx="3267650" cy="1008946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6E1BED6C-6D3B-B248-8E26-97D873C2EB4E}"/>
              </a:ext>
            </a:extLst>
          </p:cNvPr>
          <p:cNvCxnSpPr>
            <a:cxnSpLocks/>
          </p:cNvCxnSpPr>
          <p:nvPr/>
        </p:nvCxnSpPr>
        <p:spPr>
          <a:xfrm flipH="1">
            <a:off x="1647354" y="3355967"/>
            <a:ext cx="4397426" cy="482360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7A2949DE-1791-E248-B7C5-8B40ADCE4535}"/>
              </a:ext>
            </a:extLst>
          </p:cNvPr>
          <p:cNvCxnSpPr>
            <a:cxnSpLocks/>
          </p:cNvCxnSpPr>
          <p:nvPr/>
        </p:nvCxnSpPr>
        <p:spPr>
          <a:xfrm flipH="1" flipV="1">
            <a:off x="1619672" y="3996084"/>
            <a:ext cx="6131144" cy="101475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B6F2BD1E-AB07-5244-8F04-FD257748F434}"/>
              </a:ext>
            </a:extLst>
          </p:cNvPr>
          <p:cNvCxnSpPr>
            <a:cxnSpLocks/>
          </p:cNvCxnSpPr>
          <p:nvPr/>
        </p:nvCxnSpPr>
        <p:spPr>
          <a:xfrm flipH="1" flipV="1">
            <a:off x="1295870" y="4228698"/>
            <a:ext cx="4998095" cy="1009561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D1178498-66F6-904C-919F-7308D85C1D3D}"/>
              </a:ext>
            </a:extLst>
          </p:cNvPr>
          <p:cNvCxnSpPr>
            <a:cxnSpLocks/>
          </p:cNvCxnSpPr>
          <p:nvPr/>
        </p:nvCxnSpPr>
        <p:spPr>
          <a:xfrm>
            <a:off x="611560" y="4228698"/>
            <a:ext cx="0" cy="356994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CABB0CAE-9AE6-F74B-92C2-5C2421094168}"/>
              </a:ext>
            </a:extLst>
          </p:cNvPr>
          <p:cNvSpPr/>
          <p:nvPr/>
        </p:nvSpPr>
        <p:spPr>
          <a:xfrm>
            <a:off x="165090" y="4585692"/>
            <a:ext cx="1080120" cy="389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EPT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4595C843-1A27-E944-860C-43E84D18AD51}"/>
              </a:ext>
            </a:extLst>
          </p:cNvPr>
          <p:cNvCxnSpPr>
            <a:cxnSpLocks/>
          </p:cNvCxnSpPr>
          <p:nvPr/>
        </p:nvCxnSpPr>
        <p:spPr>
          <a:xfrm>
            <a:off x="1230005" y="4796127"/>
            <a:ext cx="494257" cy="0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>
            <a:extLst>
              <a:ext uri="{FF2B5EF4-FFF2-40B4-BE49-F238E27FC236}">
                <a16:creationId xmlns:a16="http://schemas.microsoft.com/office/drawing/2014/main" id="{04809FBE-FF55-1C47-9C72-231769E30A84}"/>
              </a:ext>
            </a:extLst>
          </p:cNvPr>
          <p:cNvSpPr/>
          <p:nvPr/>
        </p:nvSpPr>
        <p:spPr>
          <a:xfrm>
            <a:off x="1761437" y="4582712"/>
            <a:ext cx="1080120" cy="3896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HPA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9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5" grpId="0" animBg="1"/>
      <p:bldP spid="6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F442B-C37A-7F45-AC64-7DFEAEE8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VMFUNC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1C1690-BB0F-2448-BED3-F9514DC31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0596C8-271D-6B4D-B036-F71B281FBD0E}"/>
              </a:ext>
            </a:extLst>
          </p:cNvPr>
          <p:cNvSpPr txBox="1">
            <a:spLocks/>
          </p:cNvSpPr>
          <p:nvPr/>
        </p:nvSpPr>
        <p:spPr>
          <a:xfrm>
            <a:off x="208802" y="2857500"/>
            <a:ext cx="8957258" cy="5291667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dirty="0">
              <a:latin typeface="Candara"/>
              <a:cs typeface="Candara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16425C9-F76F-A34A-878B-95631C87A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608" y="2708381"/>
            <a:ext cx="5036840" cy="2794952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14438C4F-9B80-1A48-9BB1-1CFE5E6B20A6}"/>
              </a:ext>
            </a:extLst>
          </p:cNvPr>
          <p:cNvSpPr txBox="1">
            <a:spLocks/>
          </p:cNvSpPr>
          <p:nvPr/>
        </p:nvSpPr>
        <p:spPr>
          <a:xfrm>
            <a:off x="457200" y="92754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Context switch introduces large overhead</a:t>
            </a:r>
          </a:p>
          <a:p>
            <a:pPr lvl="1"/>
            <a:r>
              <a:rPr kumimoji="1" lang="en-US" altLang="zh-CN" dirty="0"/>
              <a:t>Every EPT switch is intervened by hypervisor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VM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 takes much more time than function call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771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225F40-F33A-5C40-8F7C-A7D611F8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VMFUNC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4267424-4C1C-0B46-8054-6BA184FA1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151428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dirty="0"/>
              <a:t>VM Functions: Intel virtualization extension</a:t>
            </a:r>
          </a:p>
          <a:p>
            <a:pPr lvl="1"/>
            <a:r>
              <a:rPr kumimoji="1" lang="en-US" altLang="zh-CN" dirty="0"/>
              <a:t>Non-root guest VMs can directly invoke some functions without VM</a:t>
            </a:r>
            <a:r>
              <a:rPr kumimoji="1" lang="zh-CN" altLang="en-US" dirty="0"/>
              <a:t> </a:t>
            </a:r>
            <a:r>
              <a:rPr kumimoji="1" lang="en-US" altLang="zh-CN" dirty="0"/>
              <a:t>Exit</a:t>
            </a:r>
          </a:p>
          <a:p>
            <a:r>
              <a:rPr kumimoji="1" lang="en-US" altLang="zh-CN" dirty="0"/>
              <a:t>VM Function 0: EPTP Switching</a:t>
            </a:r>
          </a:p>
          <a:p>
            <a:pPr lvl="1"/>
            <a:r>
              <a:rPr kumimoji="1" lang="en-US" altLang="zh-CN" dirty="0"/>
              <a:t>Software in guest VM can directly load a new EPT pointer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D30878-069D-604F-B700-699BFF943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C85968-BA4E-5741-8003-C18B4CE8A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145532"/>
            <a:ext cx="6827292" cy="244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408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DF15F4-96E9-ED4C-A97F-EA1A90BF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VMFUNC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8B5657-7675-7144-809D-89F736D3E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F8D7A4C-C3B7-6141-9843-9C57BAB46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043380"/>
            <a:ext cx="7590110" cy="444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779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F4540-B5A2-B143-A843-7B33C67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3A0-A85B-CA43-A1EB-7D10242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CPU privileges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Segments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Extended page table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Memory domain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Secure hardware modules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4FE82-F813-B34B-B9B9-47FA61A3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336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2DDC2A-4839-E44C-A881-4ACEB8BC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Keys</a:t>
            </a:r>
            <a:r>
              <a:rPr kumimoji="1" lang="zh-CN" altLang="en-US" dirty="0"/>
              <a:t> </a:t>
            </a:r>
            <a:r>
              <a:rPr kumimoji="1" lang="en-US" altLang="zh-CN" dirty="0"/>
              <a:t>(MPK)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BF0E47-586E-3445-9BCD-7E63CBB42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32-bit PKRU register (Access/Write Disable)</a:t>
            </a:r>
          </a:p>
          <a:p>
            <a:r>
              <a:rPr kumimoji="1" lang="en-US" altLang="zh-CN" dirty="0"/>
              <a:t>WRPKRU/RDPKRU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3C4BB9-BCFD-AD44-91E6-9830A1F6E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BCC6F16-EF53-774C-B7AA-1E1E0543D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4432831"/>
            <a:ext cx="6159500" cy="11684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3CE7C02-F821-A041-9A97-190E945C3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550" y="2713484"/>
            <a:ext cx="6438900" cy="14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90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2DDC2A-4839-E44C-A881-4ACEB8BC5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Protection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Keys</a:t>
            </a:r>
            <a:r>
              <a:rPr kumimoji="1" lang="zh-CN" altLang="en-US" dirty="0"/>
              <a:t> </a:t>
            </a:r>
            <a:r>
              <a:rPr kumimoji="1" lang="en-US" altLang="zh-CN" dirty="0"/>
              <a:t>(MPK)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3C4BB9-BCFD-AD44-91E6-9830A1F6E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C66A39-E3A5-3844-89AD-103F11AF5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92" y="1360349"/>
            <a:ext cx="8316416" cy="393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393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5F4540-B5A2-B143-A843-7B33C672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3A0-A85B-CA43-A1EB-7D10242D3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CPU privileges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Segments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Extended page table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Memory domain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Secure hardware modules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44FE82-F813-B34B-B9B9-47FA61A3C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0246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2175C4-5773-4646-9B7E-5971E8FE2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Modules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AD13BF-14ED-8943-9E74-EEBC99C68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companies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released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their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modules</a:t>
            </a:r>
          </a:p>
          <a:p>
            <a:pPr lvl="1"/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SGX</a:t>
            </a:r>
          </a:p>
          <a:p>
            <a:pPr lvl="1"/>
            <a:r>
              <a:rPr kumimoji="1" lang="en-US" altLang="zh-CN" dirty="0"/>
              <a:t>AMD</a:t>
            </a:r>
            <a:r>
              <a:rPr kumimoji="1" lang="zh-CN" altLang="en-US" dirty="0"/>
              <a:t> </a:t>
            </a:r>
            <a:r>
              <a:rPr kumimoji="1" lang="en-US" altLang="zh-CN" dirty="0"/>
              <a:t>SME/SEV</a:t>
            </a:r>
          </a:p>
          <a:p>
            <a:r>
              <a:rPr kumimoji="1" lang="en-US" altLang="zh-CN" dirty="0"/>
              <a:t>Encrypted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VMs</a:t>
            </a:r>
          </a:p>
          <a:p>
            <a:pPr lvl="1"/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</a:p>
          <a:p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subsequent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courses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DDA836-0BF3-E341-973D-04714EC8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9444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BDADD4-FD87-1345-9E44-E628087F9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2C45C1-E313-2844-BB57-EC21DA17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20" y="1259494"/>
            <a:ext cx="4762872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Fine-grained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</a:p>
          <a:p>
            <a:r>
              <a:rPr kumimoji="1" lang="en-US" altLang="zh-CN" dirty="0"/>
              <a:t>Reduced attack surface</a:t>
            </a:r>
          </a:p>
          <a:p>
            <a:r>
              <a:rPr kumimoji="1" lang="en-US" altLang="zh-CN" dirty="0"/>
              <a:t>Small TCB and Reference monitor</a:t>
            </a:r>
          </a:p>
          <a:p>
            <a:r>
              <a:rPr kumimoji="1" lang="en-US" altLang="zh-CN" dirty="0"/>
              <a:t>Defense in depth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63E6D1-71C9-8749-BE74-73EB71E3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04B64C8-9677-334E-BC31-6BEF00D14C02}"/>
              </a:ext>
            </a:extLst>
          </p:cNvPr>
          <p:cNvGrpSpPr/>
          <p:nvPr/>
        </p:nvGrpSpPr>
        <p:grpSpPr>
          <a:xfrm>
            <a:off x="4788024" y="1489348"/>
            <a:ext cx="4104456" cy="3168351"/>
            <a:chOff x="6436740" y="2040471"/>
            <a:chExt cx="1981280" cy="2066591"/>
          </a:xfrm>
        </p:grpSpPr>
        <p:sp>
          <p:nvSpPr>
            <p:cNvPr id="7" name="Rectangle 22">
              <a:extLst>
                <a:ext uri="{FF2B5EF4-FFF2-40B4-BE49-F238E27FC236}">
                  <a16:creationId xmlns:a16="http://schemas.microsoft.com/office/drawing/2014/main" id="{A031C911-0F55-434F-8D3D-AC66976CEEAF}"/>
                </a:ext>
              </a:extLst>
            </p:cNvPr>
            <p:cNvSpPr/>
            <p:nvPr/>
          </p:nvSpPr>
          <p:spPr>
            <a:xfrm>
              <a:off x="6546101" y="3120591"/>
              <a:ext cx="1761833" cy="322200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Arial Narrow"/>
                </a:rPr>
                <a:t>VMM</a:t>
              </a:r>
              <a:endParaRPr lang="en-US" sz="1600" dirty="0">
                <a:solidFill>
                  <a:schemeClr val="bg1"/>
                </a:solidFill>
                <a:cs typeface="Arial Narrow"/>
              </a:endParaRPr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C4404202-4B61-3D46-B5CA-9B89D605DA1C}"/>
                </a:ext>
              </a:extLst>
            </p:cNvPr>
            <p:cNvSpPr/>
            <p:nvPr/>
          </p:nvSpPr>
          <p:spPr>
            <a:xfrm>
              <a:off x="7477864" y="2525156"/>
              <a:ext cx="835531" cy="462028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VM-2</a:t>
              </a:r>
            </a:p>
          </p:txBody>
        </p:sp>
        <p:sp>
          <p:nvSpPr>
            <p:cNvPr id="9" name="Rectangle 24">
              <a:extLst>
                <a:ext uri="{FF2B5EF4-FFF2-40B4-BE49-F238E27FC236}">
                  <a16:creationId xmlns:a16="http://schemas.microsoft.com/office/drawing/2014/main" id="{A372BFC8-F8AE-E24B-BDB1-09E05CCED95F}"/>
                </a:ext>
              </a:extLst>
            </p:cNvPr>
            <p:cNvSpPr/>
            <p:nvPr/>
          </p:nvSpPr>
          <p:spPr>
            <a:xfrm>
              <a:off x="6546102" y="3721596"/>
              <a:ext cx="1761832" cy="38546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C0504D"/>
                  </a:solidFill>
                  <a:cs typeface="Arial Narrow"/>
                </a:rPr>
                <a:t>Hardware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id="{60D2470E-D9C5-C64A-B165-DADE4BBDD896}"/>
                </a:ext>
              </a:extLst>
            </p:cNvPr>
            <p:cNvSpPr/>
            <p:nvPr/>
          </p:nvSpPr>
          <p:spPr>
            <a:xfrm>
              <a:off x="6551032" y="2525156"/>
              <a:ext cx="835531" cy="462028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VM-1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cxnSp>
          <p:nvCxnSpPr>
            <p:cNvPr id="11" name="Straight Connector 13">
              <a:extLst>
                <a:ext uri="{FF2B5EF4-FFF2-40B4-BE49-F238E27FC236}">
                  <a16:creationId xmlns:a16="http://schemas.microsoft.com/office/drawing/2014/main" id="{DC8B4D21-2BFF-C047-862A-25465E56EEA8}"/>
                </a:ext>
              </a:extLst>
            </p:cNvPr>
            <p:cNvCxnSpPr>
              <a:cxnSpLocks/>
            </p:cNvCxnSpPr>
            <p:nvPr/>
          </p:nvCxnSpPr>
          <p:spPr>
            <a:xfrm>
              <a:off x="6436740" y="3577791"/>
              <a:ext cx="1981280" cy="0"/>
            </a:xfrm>
            <a:prstGeom prst="line">
              <a:avLst/>
            </a:prstGeom>
            <a:ln>
              <a:solidFill>
                <a:srgbClr val="C0504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1CB483D1-1571-AD42-A2F1-0580A7036CC2}"/>
                </a:ext>
              </a:extLst>
            </p:cNvPr>
            <p:cNvSpPr/>
            <p:nvPr/>
          </p:nvSpPr>
          <p:spPr>
            <a:xfrm>
              <a:off x="6556445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1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D43FB55C-DF1B-1841-9CDD-2AF288F96038}"/>
                </a:ext>
              </a:extLst>
            </p:cNvPr>
            <p:cNvSpPr/>
            <p:nvPr/>
          </p:nvSpPr>
          <p:spPr>
            <a:xfrm>
              <a:off x="7023551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2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72A648F1-1B4F-1E40-B819-7741C3760341}"/>
                </a:ext>
              </a:extLst>
            </p:cNvPr>
            <p:cNvSpPr/>
            <p:nvPr/>
          </p:nvSpPr>
          <p:spPr>
            <a:xfrm>
              <a:off x="7488207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3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C889CA08-1BD2-6D4E-9837-BA6D65BDBF27}"/>
                </a:ext>
              </a:extLst>
            </p:cNvPr>
            <p:cNvSpPr/>
            <p:nvPr/>
          </p:nvSpPr>
          <p:spPr>
            <a:xfrm>
              <a:off x="7955313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4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441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BDADD4-FD87-1345-9E44-E628087F9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2C45C1-E313-2844-BB57-EC21DA17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20" y="1259494"/>
            <a:ext cx="8380920" cy="403746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Fine-grained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isolation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Reduced attack surface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Small TCB and Reference monitor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Defense in depth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63E6D1-71C9-8749-BE74-73EB71E3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645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AFECE3-F9C2-1445-9844-B32FCAB1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Fine-grained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7F1F37-84E9-234A-8C4A-558EA1BF2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process/kernel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usually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contains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modules</a:t>
            </a:r>
          </a:p>
          <a:p>
            <a:pPr lvl="1"/>
            <a:r>
              <a:rPr kumimoji="1" lang="en-US" altLang="zh-CN" dirty="0"/>
              <a:t>Vulnerable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modules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confidential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ones</a:t>
            </a:r>
          </a:p>
          <a:p>
            <a:pPr lvl="1"/>
            <a:r>
              <a:rPr kumimoji="1" lang="en-US" altLang="zh-CN" dirty="0"/>
              <a:t>Untrusted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libraries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libraries</a:t>
            </a:r>
          </a:p>
          <a:p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modules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sensitive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</a:p>
          <a:p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provide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fine-grained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7D0C63-1426-1A49-9D1E-F63280B0F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774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AFECE3-F9C2-1445-9844-B32FCAB1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Fine-grained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7F1F37-84E9-234A-8C4A-558EA1BF2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987" y="1339196"/>
            <a:ext cx="5003886" cy="4375804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techniques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leveraged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achieve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goal</a:t>
            </a:r>
          </a:p>
          <a:p>
            <a:pPr lvl="1"/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</a:p>
          <a:p>
            <a:pPr lvl="2"/>
            <a:r>
              <a:rPr kumimoji="1" lang="en-US" altLang="zh-CN" dirty="0"/>
              <a:t>Light-weight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(OSDI</a:t>
            </a:r>
            <a:r>
              <a:rPr kumimoji="1" lang="zh-CN" altLang="en-US" dirty="0"/>
              <a:t> </a:t>
            </a:r>
            <a:r>
              <a:rPr kumimoji="1" lang="en-US" altLang="zh-CN" dirty="0"/>
              <a:t>2016)</a:t>
            </a:r>
          </a:p>
          <a:p>
            <a:pPr lvl="1"/>
            <a:r>
              <a:rPr kumimoji="1" lang="en-US" altLang="zh-CN" dirty="0"/>
              <a:t>CPU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Segmentation</a:t>
            </a:r>
          </a:p>
          <a:p>
            <a:pPr lvl="2"/>
            <a:r>
              <a:rPr kumimoji="1" lang="en-US" altLang="zh-CN" dirty="0"/>
              <a:t>Lord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Rings</a:t>
            </a:r>
            <a:r>
              <a:rPr kumimoji="1" lang="zh-CN" altLang="en-US" dirty="0"/>
              <a:t> </a:t>
            </a:r>
            <a:r>
              <a:rPr kumimoji="1" lang="en-US" altLang="zh-CN" dirty="0"/>
              <a:t>(CCS</a:t>
            </a:r>
            <a:r>
              <a:rPr kumimoji="1" lang="zh-CN" altLang="en-US" dirty="0"/>
              <a:t> </a:t>
            </a:r>
            <a:r>
              <a:rPr kumimoji="1" lang="en-US" altLang="zh-CN" dirty="0"/>
              <a:t>2018)</a:t>
            </a:r>
          </a:p>
          <a:p>
            <a:pPr lvl="1"/>
            <a:r>
              <a:rPr kumimoji="1" lang="en-US" altLang="zh-CN" dirty="0"/>
              <a:t>EPT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VMFUNC</a:t>
            </a:r>
          </a:p>
          <a:p>
            <a:pPr lvl="2"/>
            <a:r>
              <a:rPr kumimoji="1" lang="en-US" altLang="zh-CN" dirty="0" err="1"/>
              <a:t>SeCage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(CCS</a:t>
            </a:r>
            <a:r>
              <a:rPr kumimoji="1" lang="zh-CN" altLang="en-US" dirty="0"/>
              <a:t> </a:t>
            </a:r>
            <a:r>
              <a:rPr kumimoji="1" lang="en-US" altLang="zh-CN" dirty="0"/>
              <a:t>2015)</a:t>
            </a:r>
          </a:p>
          <a:p>
            <a:pPr lvl="1"/>
            <a:r>
              <a:rPr kumimoji="1" lang="en-US" altLang="zh-CN" dirty="0"/>
              <a:t>MPK</a:t>
            </a:r>
          </a:p>
          <a:p>
            <a:pPr lvl="2"/>
            <a:r>
              <a:rPr kumimoji="1" lang="en-US" altLang="zh-CN" dirty="0" err="1"/>
              <a:t>Hodor</a:t>
            </a:r>
            <a:r>
              <a:rPr kumimoji="1" lang="zh-CN" altLang="en-US" dirty="0"/>
              <a:t> </a:t>
            </a:r>
            <a:r>
              <a:rPr kumimoji="1" lang="en-US" altLang="zh-CN" dirty="0"/>
              <a:t>(ATC</a:t>
            </a:r>
            <a:r>
              <a:rPr kumimoji="1" lang="zh-CN" altLang="en-US" dirty="0"/>
              <a:t> </a:t>
            </a:r>
            <a:r>
              <a:rPr kumimoji="1" lang="en-US" altLang="zh-CN" dirty="0"/>
              <a:t>2019)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7D0C63-1426-1A49-9D1E-F63280B0F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2BE67CA-1685-CD4E-8584-F50039F8E7EC}"/>
              </a:ext>
            </a:extLst>
          </p:cNvPr>
          <p:cNvGrpSpPr/>
          <p:nvPr/>
        </p:nvGrpSpPr>
        <p:grpSpPr>
          <a:xfrm>
            <a:off x="4788024" y="2232432"/>
            <a:ext cx="4104456" cy="2425266"/>
            <a:chOff x="6436740" y="2525156"/>
            <a:chExt cx="1981280" cy="1581906"/>
          </a:xfrm>
        </p:grpSpPr>
        <p:sp>
          <p:nvSpPr>
            <p:cNvPr id="6" name="Rectangle 22">
              <a:extLst>
                <a:ext uri="{FF2B5EF4-FFF2-40B4-BE49-F238E27FC236}">
                  <a16:creationId xmlns:a16="http://schemas.microsoft.com/office/drawing/2014/main" id="{1C45C60E-A066-E14D-B2D6-829B0898A2A8}"/>
                </a:ext>
              </a:extLst>
            </p:cNvPr>
            <p:cNvSpPr/>
            <p:nvPr/>
          </p:nvSpPr>
          <p:spPr>
            <a:xfrm>
              <a:off x="6546101" y="3120591"/>
              <a:ext cx="1761833" cy="322200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Arial Narrow"/>
                </a:rPr>
                <a:t>OS</a:t>
              </a:r>
              <a:r>
                <a:rPr lang="zh-CN" altLang="en-US" sz="1600" dirty="0">
                  <a:solidFill>
                    <a:schemeClr val="bg1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chemeClr val="bg1"/>
                  </a:solidFill>
                  <a:cs typeface="Arial Narrow"/>
                </a:rPr>
                <a:t>Kernel</a:t>
              </a:r>
              <a:endParaRPr lang="en-US" sz="1600" dirty="0">
                <a:solidFill>
                  <a:schemeClr val="bg1"/>
                </a:solidFill>
                <a:cs typeface="Arial Narrow"/>
              </a:endParaRPr>
            </a:p>
          </p:txBody>
        </p:sp>
        <p:sp>
          <p:nvSpPr>
            <p:cNvPr id="7" name="Rectangle 23">
              <a:extLst>
                <a:ext uri="{FF2B5EF4-FFF2-40B4-BE49-F238E27FC236}">
                  <a16:creationId xmlns:a16="http://schemas.microsoft.com/office/drawing/2014/main" id="{82A8F1F3-BA8A-4A4E-8F48-86D3CF9CB2BD}"/>
                </a:ext>
              </a:extLst>
            </p:cNvPr>
            <p:cNvSpPr/>
            <p:nvPr/>
          </p:nvSpPr>
          <p:spPr>
            <a:xfrm>
              <a:off x="7477864" y="2525156"/>
              <a:ext cx="835531" cy="462028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8" name="Rectangle 24">
              <a:extLst>
                <a:ext uri="{FF2B5EF4-FFF2-40B4-BE49-F238E27FC236}">
                  <a16:creationId xmlns:a16="http://schemas.microsoft.com/office/drawing/2014/main" id="{A0C7A8ED-AF15-5645-86DF-CFC9FA75E75D}"/>
                </a:ext>
              </a:extLst>
            </p:cNvPr>
            <p:cNvSpPr/>
            <p:nvPr/>
          </p:nvSpPr>
          <p:spPr>
            <a:xfrm>
              <a:off x="6546102" y="3721596"/>
              <a:ext cx="1761832" cy="38546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C0504D"/>
                  </a:solidFill>
                  <a:cs typeface="Arial Narrow"/>
                </a:rPr>
                <a:t>Hardware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9" name="Rectangle 27">
              <a:extLst>
                <a:ext uri="{FF2B5EF4-FFF2-40B4-BE49-F238E27FC236}">
                  <a16:creationId xmlns:a16="http://schemas.microsoft.com/office/drawing/2014/main" id="{72F0B12C-06E7-8145-9CA1-D66D58EE4E1F}"/>
                </a:ext>
              </a:extLst>
            </p:cNvPr>
            <p:cNvSpPr/>
            <p:nvPr/>
          </p:nvSpPr>
          <p:spPr>
            <a:xfrm>
              <a:off x="6551032" y="2525156"/>
              <a:ext cx="835531" cy="462028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cxnSp>
          <p:nvCxnSpPr>
            <p:cNvPr id="10" name="Straight Connector 13">
              <a:extLst>
                <a:ext uri="{FF2B5EF4-FFF2-40B4-BE49-F238E27FC236}">
                  <a16:creationId xmlns:a16="http://schemas.microsoft.com/office/drawing/2014/main" id="{623BDB58-E075-9F47-89EC-002278CB9D5A}"/>
                </a:ext>
              </a:extLst>
            </p:cNvPr>
            <p:cNvCxnSpPr>
              <a:cxnSpLocks/>
            </p:cNvCxnSpPr>
            <p:nvPr/>
          </p:nvCxnSpPr>
          <p:spPr>
            <a:xfrm>
              <a:off x="6436740" y="3577791"/>
              <a:ext cx="1981280" cy="0"/>
            </a:xfrm>
            <a:prstGeom prst="line">
              <a:avLst/>
            </a:prstGeom>
            <a:ln>
              <a:solidFill>
                <a:srgbClr val="C0504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7">
              <a:extLst>
                <a:ext uri="{FF2B5EF4-FFF2-40B4-BE49-F238E27FC236}">
                  <a16:creationId xmlns:a16="http://schemas.microsoft.com/office/drawing/2014/main" id="{D143B185-021D-374C-A3F0-04FB6B7F0347}"/>
                </a:ext>
              </a:extLst>
            </p:cNvPr>
            <p:cNvSpPr/>
            <p:nvPr/>
          </p:nvSpPr>
          <p:spPr>
            <a:xfrm>
              <a:off x="6596847" y="2614626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Dom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1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</p:grpSp>
      <p:sp>
        <p:nvSpPr>
          <p:cNvPr id="15" name="Rectangle 27">
            <a:extLst>
              <a:ext uri="{FF2B5EF4-FFF2-40B4-BE49-F238E27FC236}">
                <a16:creationId xmlns:a16="http://schemas.microsoft.com/office/drawing/2014/main" id="{4932A428-6B62-AD42-BF17-8FA216E0503C}"/>
              </a:ext>
            </a:extLst>
          </p:cNvPr>
          <p:cNvSpPr/>
          <p:nvPr/>
        </p:nvSpPr>
        <p:spPr>
          <a:xfrm>
            <a:off x="5920129" y="2363915"/>
            <a:ext cx="767294" cy="49358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Dom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2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DE28984-5BFE-6B44-B3BF-A0DF4C1C347D}"/>
              </a:ext>
            </a:extLst>
          </p:cNvPr>
          <p:cNvSpPr txBox="1"/>
          <p:nvPr/>
        </p:nvSpPr>
        <p:spPr>
          <a:xfrm>
            <a:off x="5411015" y="186310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504D"/>
                </a:solidFill>
                <a:cs typeface="Arial Narrow"/>
              </a:rPr>
              <a:t>Process</a:t>
            </a:r>
            <a:endParaRPr kumimoji="1" lang="zh-CN" altLang="en-US" dirty="0"/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DE994960-E339-CB43-8B7D-F98C1D5AFE3C}"/>
              </a:ext>
            </a:extLst>
          </p:cNvPr>
          <p:cNvSpPr/>
          <p:nvPr/>
        </p:nvSpPr>
        <p:spPr>
          <a:xfrm>
            <a:off x="7830868" y="2368528"/>
            <a:ext cx="767294" cy="49358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Dom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2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1D80C4A9-214E-674B-B7DA-7E69CE74DE3E}"/>
              </a:ext>
            </a:extLst>
          </p:cNvPr>
          <p:cNvSpPr/>
          <p:nvPr/>
        </p:nvSpPr>
        <p:spPr>
          <a:xfrm>
            <a:off x="7004205" y="2378590"/>
            <a:ext cx="767294" cy="49358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Dom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1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BA3A6F0-4C33-A346-99D7-6BE05ECF6031}"/>
              </a:ext>
            </a:extLst>
          </p:cNvPr>
          <p:cNvSpPr txBox="1"/>
          <p:nvPr/>
        </p:nvSpPr>
        <p:spPr>
          <a:xfrm>
            <a:off x="7188716" y="185594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504D"/>
                </a:solidFill>
                <a:cs typeface="Arial Narrow"/>
              </a:rPr>
              <a:t>Process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85813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60CCE7-B106-1A40-A288-8CBCA32E8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Light-Weight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(LWC)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C26CC1-AFA1-9C40-8D6F-9D39E2E7B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4502398" cy="4044279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LWC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</a:t>
            </a:r>
          </a:p>
          <a:p>
            <a:r>
              <a:rPr kumimoji="1" lang="en-US" altLang="zh-CN" dirty="0"/>
              <a:t>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LWC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</a:p>
          <a:p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LWC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trapped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changes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including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D55469-5BE9-3648-B11B-213AFDFC9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B41E9D-1A96-BF4A-A073-BA61BC83F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112041"/>
            <a:ext cx="4502398" cy="360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8959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AC2E31-56BB-B445-BB1D-5115A2A52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224141-5835-0745-80FD-88C4F9A2D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1958842"/>
          </a:xfrm>
        </p:spPr>
        <p:txBody>
          <a:bodyPr>
            <a:normAutofit fontScale="62500" lnSpcReduction="20000"/>
          </a:bodyPr>
          <a:lstStyle/>
          <a:p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LWC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slow</a:t>
            </a:r>
          </a:p>
          <a:p>
            <a:pPr lvl="1"/>
            <a:r>
              <a:rPr kumimoji="1" lang="en-US" altLang="zh-CN" dirty="0"/>
              <a:t>Cost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6050</a:t>
            </a:r>
            <a:r>
              <a:rPr kumimoji="1" lang="zh-CN" altLang="en-US" dirty="0"/>
              <a:t> </a:t>
            </a:r>
            <a:r>
              <a:rPr kumimoji="1" lang="en-US" altLang="zh-CN" dirty="0"/>
              <a:t>cycles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Skylake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</a:t>
            </a:r>
          </a:p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rings?</a:t>
            </a:r>
          </a:p>
          <a:p>
            <a:pPr lvl="1"/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0-2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supervisor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</a:p>
          <a:p>
            <a:pPr lvl="1"/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pages</a:t>
            </a:r>
          </a:p>
          <a:p>
            <a:pPr lvl="1"/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0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AF8ECD-5DC6-5240-ACD3-0ED4FB0D3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D4B3127-A154-0047-A50C-44EECA6B0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820" y="4015544"/>
            <a:ext cx="4163980" cy="73191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F5B7E1F-3458-BF4B-894D-F501B2A2D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44" y="3283517"/>
            <a:ext cx="4355976" cy="243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740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DB0CD8-F6C9-704A-9420-F668C804D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A21A1B-556E-214F-B8F0-2B37D1CBE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2</a:t>
            </a:r>
          </a:p>
          <a:p>
            <a:r>
              <a:rPr kumimoji="1" lang="en-US" altLang="zh-CN" dirty="0"/>
              <a:t>Map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supervisor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1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2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malicious?</a:t>
            </a:r>
          </a:p>
          <a:p>
            <a:pPr lvl="1"/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0AD5BA-B86E-144D-920E-478B3B866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4089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82E09-98B1-0747-955F-AE8B1FFB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Segmentation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Rescue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8E363-C675-8A4F-BA29-18A4D2EA0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F8ADC08-0AD7-ED41-A061-6126F8AF6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788" y="1173076"/>
            <a:ext cx="6902424" cy="442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079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82E09-98B1-0747-955F-AE8B1FFB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8E363-C675-8A4F-BA29-18A4D2EA0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CB5FF05-D60A-F546-A15A-381CE555F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1044135"/>
            <a:ext cx="7314778" cy="455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757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82E09-98B1-0747-955F-AE8B1FFB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SeCage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8E363-C675-8A4F-BA29-18A4D2EA0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7" name="Rectangle 44">
            <a:extLst>
              <a:ext uri="{FF2B5EF4-FFF2-40B4-BE49-F238E27FC236}">
                <a16:creationId xmlns:a16="http://schemas.microsoft.com/office/drawing/2014/main" id="{50099E54-AB3A-874F-92C7-002346C0C298}"/>
              </a:ext>
            </a:extLst>
          </p:cNvPr>
          <p:cNvSpPr/>
          <p:nvPr/>
        </p:nvSpPr>
        <p:spPr>
          <a:xfrm>
            <a:off x="3631008" y="2185529"/>
            <a:ext cx="1493215" cy="1830369"/>
          </a:xfrm>
          <a:prstGeom prst="rect">
            <a:avLst/>
          </a:prstGeom>
          <a:solidFill>
            <a:srgbClr val="C3D69C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8" name="Rectangle 43">
            <a:extLst>
              <a:ext uri="{FF2B5EF4-FFF2-40B4-BE49-F238E27FC236}">
                <a16:creationId xmlns:a16="http://schemas.microsoft.com/office/drawing/2014/main" id="{C1E2A6A5-63EC-FB41-972D-265C0FCD6674}"/>
              </a:ext>
            </a:extLst>
          </p:cNvPr>
          <p:cNvSpPr/>
          <p:nvPr/>
        </p:nvSpPr>
        <p:spPr>
          <a:xfrm>
            <a:off x="3585180" y="2228511"/>
            <a:ext cx="1493215" cy="1830369"/>
          </a:xfrm>
          <a:prstGeom prst="rect">
            <a:avLst/>
          </a:prstGeom>
          <a:solidFill>
            <a:srgbClr val="C3D69C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DC7A349-7386-C848-BE21-EE0F2E54F2A4}"/>
              </a:ext>
            </a:extLst>
          </p:cNvPr>
          <p:cNvSpPr/>
          <p:nvPr/>
        </p:nvSpPr>
        <p:spPr>
          <a:xfrm>
            <a:off x="3539352" y="2271493"/>
            <a:ext cx="1493215" cy="1830369"/>
          </a:xfrm>
          <a:prstGeom prst="rect">
            <a:avLst/>
          </a:prstGeom>
          <a:solidFill>
            <a:srgbClr val="C3D69C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E1F120E-D67C-F540-9012-CAA3B40A8963}"/>
              </a:ext>
            </a:extLst>
          </p:cNvPr>
          <p:cNvSpPr/>
          <p:nvPr/>
        </p:nvSpPr>
        <p:spPr>
          <a:xfrm>
            <a:off x="308315" y="2185529"/>
            <a:ext cx="2395505" cy="19163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DB106309-D8D7-DD4B-B92A-7E58BB909FE3}"/>
              </a:ext>
            </a:extLst>
          </p:cNvPr>
          <p:cNvSpPr/>
          <p:nvPr/>
        </p:nvSpPr>
        <p:spPr>
          <a:xfrm>
            <a:off x="308316" y="4752464"/>
            <a:ext cx="4832902" cy="278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dirty="0">
                <a:solidFill>
                  <a:srgbClr val="000000"/>
                </a:solidFill>
                <a:latin typeface="Candara"/>
                <a:cs typeface="Candara"/>
              </a:rPr>
              <a:t>Hardware</a:t>
            </a:r>
            <a:endParaRPr lang="en-US" sz="28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F9538EA5-86C7-864E-9FDD-F90368B7B0F3}"/>
              </a:ext>
            </a:extLst>
          </p:cNvPr>
          <p:cNvSpPr/>
          <p:nvPr/>
        </p:nvSpPr>
        <p:spPr>
          <a:xfrm>
            <a:off x="308316" y="4267550"/>
            <a:ext cx="4832902" cy="3983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dirty="0">
                <a:solidFill>
                  <a:schemeClr val="tx1"/>
                </a:solidFill>
                <a:latin typeface="Candara"/>
                <a:cs typeface="Candara"/>
              </a:rPr>
              <a:t>Hypervisor</a:t>
            </a:r>
            <a:endParaRPr lang="en-US" sz="2400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13" name="Rectangle 25">
            <a:extLst>
              <a:ext uri="{FF2B5EF4-FFF2-40B4-BE49-F238E27FC236}">
                <a16:creationId xmlns:a16="http://schemas.microsoft.com/office/drawing/2014/main" id="{C4A86108-B547-4549-95E1-F2B6B948D4CC}"/>
              </a:ext>
            </a:extLst>
          </p:cNvPr>
          <p:cNvSpPr/>
          <p:nvPr/>
        </p:nvSpPr>
        <p:spPr>
          <a:xfrm>
            <a:off x="2568780" y="4343903"/>
            <a:ext cx="1103073" cy="247271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ndara"/>
                <a:cs typeface="Candara"/>
              </a:rPr>
              <a:t>Initialization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4" name="Rectangle 26">
            <a:extLst>
              <a:ext uri="{FF2B5EF4-FFF2-40B4-BE49-F238E27FC236}">
                <a16:creationId xmlns:a16="http://schemas.microsoft.com/office/drawing/2014/main" id="{1F341BD1-1CE4-E04D-91A1-6D32D065208B}"/>
              </a:ext>
            </a:extLst>
          </p:cNvPr>
          <p:cNvSpPr/>
          <p:nvPr/>
        </p:nvSpPr>
        <p:spPr>
          <a:xfrm>
            <a:off x="606311" y="4343903"/>
            <a:ext cx="1541888" cy="247271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Candara"/>
                <a:cs typeface="Candara"/>
              </a:rPr>
              <a:t>Memory</a:t>
            </a:r>
            <a:r>
              <a:rPr lang="zh-CN" altLang="en-US" sz="14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andara"/>
                <a:cs typeface="Candara"/>
              </a:rPr>
              <a:t>Isolation</a:t>
            </a:r>
            <a:endParaRPr lang="en-US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03FDDBD7-68FE-A14E-9AB1-DEFB057B093B}"/>
              </a:ext>
            </a:extLst>
          </p:cNvPr>
          <p:cNvSpPr/>
          <p:nvPr/>
        </p:nvSpPr>
        <p:spPr>
          <a:xfrm>
            <a:off x="520441" y="3658551"/>
            <a:ext cx="1966026" cy="3450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Candara"/>
                <a:cs typeface="Candara"/>
              </a:rPr>
              <a:t>Operating</a:t>
            </a:r>
            <a:r>
              <a:rPr lang="zh-CN" altLang="en-US" sz="16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andara"/>
                <a:cs typeface="Candara"/>
              </a:rPr>
              <a:t>System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6" name="Rectangle 31">
            <a:extLst>
              <a:ext uri="{FF2B5EF4-FFF2-40B4-BE49-F238E27FC236}">
                <a16:creationId xmlns:a16="http://schemas.microsoft.com/office/drawing/2014/main" id="{ADE99369-9BD2-F04A-BDEA-0EB29A985421}"/>
              </a:ext>
            </a:extLst>
          </p:cNvPr>
          <p:cNvSpPr/>
          <p:nvPr/>
        </p:nvSpPr>
        <p:spPr>
          <a:xfrm>
            <a:off x="643393" y="2536494"/>
            <a:ext cx="587376" cy="7249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C1A3FFDE-95A4-2C42-89D0-CB6863A76490}"/>
              </a:ext>
            </a:extLst>
          </p:cNvPr>
          <p:cNvSpPr/>
          <p:nvPr/>
        </p:nvSpPr>
        <p:spPr>
          <a:xfrm>
            <a:off x="611817" y="2567606"/>
            <a:ext cx="587376" cy="7249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18" name="Rectangle 29">
            <a:extLst>
              <a:ext uri="{FF2B5EF4-FFF2-40B4-BE49-F238E27FC236}">
                <a16:creationId xmlns:a16="http://schemas.microsoft.com/office/drawing/2014/main" id="{3001B2BE-857C-7F4B-BE70-3056CAD8D2CE}"/>
              </a:ext>
            </a:extLst>
          </p:cNvPr>
          <p:cNvSpPr/>
          <p:nvPr/>
        </p:nvSpPr>
        <p:spPr>
          <a:xfrm>
            <a:off x="582091" y="2597168"/>
            <a:ext cx="587376" cy="7249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Candara"/>
                <a:cs typeface="Candara"/>
              </a:rPr>
              <a:t>APP</a:t>
            </a:r>
          </a:p>
        </p:txBody>
      </p:sp>
      <p:sp>
        <p:nvSpPr>
          <p:cNvPr id="19" name="Rectangle 32">
            <a:extLst>
              <a:ext uri="{FF2B5EF4-FFF2-40B4-BE49-F238E27FC236}">
                <a16:creationId xmlns:a16="http://schemas.microsoft.com/office/drawing/2014/main" id="{E8D3370F-B58D-0B48-A1A6-301C1CBCE17A}"/>
              </a:ext>
            </a:extLst>
          </p:cNvPr>
          <p:cNvSpPr/>
          <p:nvPr/>
        </p:nvSpPr>
        <p:spPr>
          <a:xfrm>
            <a:off x="400442" y="1553545"/>
            <a:ext cx="724528" cy="447775"/>
          </a:xfrm>
          <a:prstGeom prst="rect">
            <a:avLst/>
          </a:prstGeom>
          <a:solidFill>
            <a:srgbClr val="FFFFFF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Candara"/>
                <a:cs typeface="Candara"/>
              </a:rPr>
              <a:t>APP</a:t>
            </a:r>
          </a:p>
        </p:txBody>
      </p:sp>
      <p:sp>
        <p:nvSpPr>
          <p:cNvPr id="20" name="Rectangle 33">
            <a:extLst>
              <a:ext uri="{FF2B5EF4-FFF2-40B4-BE49-F238E27FC236}">
                <a16:creationId xmlns:a16="http://schemas.microsoft.com/office/drawing/2014/main" id="{123282CE-B553-8443-BA54-6D1E68261131}"/>
              </a:ext>
            </a:extLst>
          </p:cNvPr>
          <p:cNvSpPr/>
          <p:nvPr/>
        </p:nvSpPr>
        <p:spPr>
          <a:xfrm>
            <a:off x="2484936" y="1553545"/>
            <a:ext cx="724528" cy="447775"/>
          </a:xfrm>
          <a:prstGeom prst="rect">
            <a:avLst/>
          </a:prstGeom>
          <a:solidFill>
            <a:srgbClr val="FFFFFF"/>
          </a:solidFill>
          <a:ln w="31750" cmpd="sng">
            <a:solidFill>
              <a:schemeClr val="tx1"/>
            </a:solidFill>
          </a:ln>
          <a:effectLst>
            <a:outerShdw blurRad="82550" dist="25400" dir="3600000" sx="107000" sy="107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0000"/>
                </a:solidFill>
                <a:effectLst>
                  <a:outerShdw blurRad="28575" dist="38100" dir="1320000" algn="tl" rotWithShape="0">
                    <a:srgbClr val="000000">
                      <a:alpha val="82000"/>
                    </a:srgbClr>
                  </a:outerShdw>
                </a:effectLst>
                <a:latin typeface="Candara"/>
                <a:cs typeface="Candara"/>
              </a:rPr>
              <a:t>APP</a:t>
            </a:r>
          </a:p>
        </p:txBody>
      </p:sp>
      <p:sp>
        <p:nvSpPr>
          <p:cNvPr id="21" name="Rectangle 34">
            <a:extLst>
              <a:ext uri="{FF2B5EF4-FFF2-40B4-BE49-F238E27FC236}">
                <a16:creationId xmlns:a16="http://schemas.microsoft.com/office/drawing/2014/main" id="{A6093A39-1681-5249-BD58-4F71BB2183DE}"/>
              </a:ext>
            </a:extLst>
          </p:cNvPr>
          <p:cNvSpPr/>
          <p:nvPr/>
        </p:nvSpPr>
        <p:spPr>
          <a:xfrm>
            <a:off x="1366114" y="2272871"/>
            <a:ext cx="1120353" cy="12965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r>
              <a:rPr lang="en-US" sz="1200" b="1" dirty="0">
                <a:solidFill>
                  <a:srgbClr val="000000"/>
                </a:solidFill>
                <a:latin typeface="Candara"/>
                <a:cs typeface="Candara"/>
              </a:rPr>
              <a:t>Main</a:t>
            </a:r>
            <a:r>
              <a:rPr lang="zh-CN" altLang="en-US" sz="1200" b="1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200" b="1" dirty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sz="1200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2" name="Rectangle 37">
            <a:extLst>
              <a:ext uri="{FF2B5EF4-FFF2-40B4-BE49-F238E27FC236}">
                <a16:creationId xmlns:a16="http://schemas.microsoft.com/office/drawing/2014/main" id="{B71BAE6D-541A-3B48-ABCC-FFA4FA484466}"/>
              </a:ext>
            </a:extLst>
          </p:cNvPr>
          <p:cNvSpPr/>
          <p:nvPr/>
        </p:nvSpPr>
        <p:spPr>
          <a:xfrm>
            <a:off x="1578178" y="2333804"/>
            <a:ext cx="707805" cy="294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  <a:latin typeface="Candara"/>
                <a:cs typeface="Candara"/>
              </a:rPr>
              <a:t>CODE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3" name="Rectangle 38">
            <a:extLst>
              <a:ext uri="{FF2B5EF4-FFF2-40B4-BE49-F238E27FC236}">
                <a16:creationId xmlns:a16="http://schemas.microsoft.com/office/drawing/2014/main" id="{D2FE0A0F-ADBD-CD4C-B2F6-C4F2E447DEB6}"/>
              </a:ext>
            </a:extLst>
          </p:cNvPr>
          <p:cNvSpPr/>
          <p:nvPr/>
        </p:nvSpPr>
        <p:spPr>
          <a:xfrm>
            <a:off x="1524892" y="2851539"/>
            <a:ext cx="797802" cy="294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  <a:latin typeface="Candara"/>
                <a:cs typeface="Candara"/>
              </a:rPr>
              <a:t>DATA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988C27E5-6EFD-B245-9403-2C97B749A644}"/>
              </a:ext>
            </a:extLst>
          </p:cNvPr>
          <p:cNvSpPr/>
          <p:nvPr/>
        </p:nvSpPr>
        <p:spPr>
          <a:xfrm>
            <a:off x="3660618" y="2388324"/>
            <a:ext cx="1256497" cy="1615265"/>
          </a:xfrm>
          <a:prstGeom prst="rect">
            <a:avLst/>
          </a:prstGeom>
          <a:solidFill>
            <a:srgbClr val="C3D69B"/>
          </a:solidFill>
          <a:ln w="9525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altLang="zh-CN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altLang="zh-CN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endParaRPr lang="en-US" altLang="zh-CN" sz="1200" dirty="0">
              <a:solidFill>
                <a:srgbClr val="000000"/>
              </a:solidFill>
              <a:latin typeface="Candara"/>
              <a:cs typeface="Candara"/>
            </a:endParaRPr>
          </a:p>
          <a:p>
            <a:pPr algn="ctr">
              <a:lnSpc>
                <a:spcPct val="70000"/>
              </a:lnSpc>
            </a:pPr>
            <a:r>
              <a:rPr lang="en-US" altLang="zh-CN" sz="1200" b="1" dirty="0">
                <a:solidFill>
                  <a:srgbClr val="000000"/>
                </a:solidFill>
                <a:latin typeface="Candara"/>
                <a:cs typeface="Candara"/>
              </a:rPr>
              <a:t>Secret</a:t>
            </a:r>
            <a:r>
              <a:rPr lang="zh-CN" altLang="en-US" sz="1200" b="1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200" b="1" dirty="0">
                <a:solidFill>
                  <a:srgbClr val="000000"/>
                </a:solidFill>
                <a:latin typeface="Candara"/>
                <a:cs typeface="Candara"/>
              </a:rPr>
              <a:t>Compartment</a:t>
            </a:r>
            <a:endParaRPr lang="en-US" sz="1200" b="1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5" name="Rectangle 40">
            <a:extLst>
              <a:ext uri="{FF2B5EF4-FFF2-40B4-BE49-F238E27FC236}">
                <a16:creationId xmlns:a16="http://schemas.microsoft.com/office/drawing/2014/main" id="{838D229A-E2B2-424B-9177-EFD7DDE74061}"/>
              </a:ext>
            </a:extLst>
          </p:cNvPr>
          <p:cNvSpPr/>
          <p:nvPr/>
        </p:nvSpPr>
        <p:spPr>
          <a:xfrm>
            <a:off x="3872682" y="2449257"/>
            <a:ext cx="793817" cy="394733"/>
          </a:xfrm>
          <a:prstGeom prst="rect">
            <a:avLst/>
          </a:prstGeom>
          <a:solidFill>
            <a:srgbClr val="C3D69B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  <a:latin typeface="Candara"/>
                <a:cs typeface="Candara"/>
              </a:rPr>
              <a:t>S</a:t>
            </a:r>
            <a:r>
              <a:rPr lang="zh-CN" altLang="en-US" sz="1600" dirty="0">
                <a:solidFill>
                  <a:srgbClr val="000000"/>
                </a:solidFill>
                <a:latin typeface="Candara"/>
                <a:cs typeface="Candara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andara"/>
                <a:cs typeface="Candara"/>
              </a:rPr>
              <a:t>Func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6" name="Rectangle 41">
            <a:extLst>
              <a:ext uri="{FF2B5EF4-FFF2-40B4-BE49-F238E27FC236}">
                <a16:creationId xmlns:a16="http://schemas.microsoft.com/office/drawing/2014/main" id="{38D63306-9C85-294A-B515-941FC1399655}"/>
              </a:ext>
            </a:extLst>
          </p:cNvPr>
          <p:cNvSpPr/>
          <p:nvPr/>
        </p:nvSpPr>
        <p:spPr>
          <a:xfrm>
            <a:off x="4126715" y="3087249"/>
            <a:ext cx="676240" cy="394733"/>
          </a:xfrm>
          <a:prstGeom prst="rect">
            <a:avLst/>
          </a:prstGeom>
          <a:solidFill>
            <a:srgbClr val="C3D69B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  <a:latin typeface="Candara"/>
                <a:cs typeface="Candara"/>
              </a:rPr>
              <a:t>DATA</a:t>
            </a:r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sp>
        <p:nvSpPr>
          <p:cNvPr id="27" name="Rectangle 42">
            <a:extLst>
              <a:ext uri="{FF2B5EF4-FFF2-40B4-BE49-F238E27FC236}">
                <a16:creationId xmlns:a16="http://schemas.microsoft.com/office/drawing/2014/main" id="{9AFB4DC1-2C3E-164A-B5BB-A3AE20FD0091}"/>
              </a:ext>
            </a:extLst>
          </p:cNvPr>
          <p:cNvSpPr/>
          <p:nvPr/>
        </p:nvSpPr>
        <p:spPr>
          <a:xfrm>
            <a:off x="3774991" y="3087249"/>
            <a:ext cx="185074" cy="39473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mpd="sng">
            <a:solidFill>
              <a:srgbClr val="FF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000000"/>
              </a:solidFill>
              <a:latin typeface="Candara"/>
              <a:cs typeface="Candara"/>
            </a:endParaRPr>
          </a:p>
        </p:txBody>
      </p:sp>
      <p:cxnSp>
        <p:nvCxnSpPr>
          <p:cNvPr id="28" name="Straight Arrow Connector 2">
            <a:extLst>
              <a:ext uri="{FF2B5EF4-FFF2-40B4-BE49-F238E27FC236}">
                <a16:creationId xmlns:a16="http://schemas.microsoft.com/office/drawing/2014/main" id="{70E9853C-9EF7-7A44-BDFD-E429E1319ECD}"/>
              </a:ext>
            </a:extLst>
          </p:cNvPr>
          <p:cNvCxnSpPr>
            <a:endCxn id="20" idx="1"/>
          </p:cNvCxnSpPr>
          <p:nvPr/>
        </p:nvCxnSpPr>
        <p:spPr>
          <a:xfrm>
            <a:off x="1187137" y="1766684"/>
            <a:ext cx="1297799" cy="1074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3">
            <a:extLst>
              <a:ext uri="{FF2B5EF4-FFF2-40B4-BE49-F238E27FC236}">
                <a16:creationId xmlns:a16="http://schemas.microsoft.com/office/drawing/2014/main" id="{8A7AC6C0-4BBA-3B40-9FEC-D2E4743B0C2C}"/>
              </a:ext>
            </a:extLst>
          </p:cNvPr>
          <p:cNvSpPr txBox="1"/>
          <p:nvPr/>
        </p:nvSpPr>
        <p:spPr>
          <a:xfrm>
            <a:off x="1291691" y="1663708"/>
            <a:ext cx="1000274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200" b="1" dirty="0">
                <a:latin typeface="Candara"/>
                <a:cs typeface="Candara"/>
              </a:rPr>
              <a:t>Decomposition</a:t>
            </a:r>
            <a:endParaRPr lang="en-US" sz="1200" b="1" dirty="0">
              <a:latin typeface="Candara"/>
              <a:cs typeface="Candara"/>
            </a:endParaRPr>
          </a:p>
        </p:txBody>
      </p:sp>
      <p:cxnSp>
        <p:nvCxnSpPr>
          <p:cNvPr id="30" name="Curved Connector 46">
            <a:extLst>
              <a:ext uri="{FF2B5EF4-FFF2-40B4-BE49-F238E27FC236}">
                <a16:creationId xmlns:a16="http://schemas.microsoft.com/office/drawing/2014/main" id="{D21A99E7-CDAF-8449-85EA-B55AFA3E3980}"/>
              </a:ext>
            </a:extLst>
          </p:cNvPr>
          <p:cNvCxnSpPr>
            <a:endCxn id="22" idx="0"/>
          </p:cNvCxnSpPr>
          <p:nvPr/>
        </p:nvCxnSpPr>
        <p:spPr>
          <a:xfrm rot="5400000">
            <a:off x="2182242" y="1751159"/>
            <a:ext cx="332484" cy="832806"/>
          </a:xfrm>
          <a:prstGeom prst="curvedConnector3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47">
            <a:extLst>
              <a:ext uri="{FF2B5EF4-FFF2-40B4-BE49-F238E27FC236}">
                <a16:creationId xmlns:a16="http://schemas.microsoft.com/office/drawing/2014/main" id="{F98C556E-CBEE-C74C-963D-A27699FE37D7}"/>
              </a:ext>
            </a:extLst>
          </p:cNvPr>
          <p:cNvCxnSpPr>
            <a:stCxn id="20" idx="2"/>
            <a:endCxn id="25" idx="0"/>
          </p:cNvCxnSpPr>
          <p:nvPr/>
        </p:nvCxnSpPr>
        <p:spPr>
          <a:xfrm rot="16200000" flipH="1">
            <a:off x="3334427" y="1514092"/>
            <a:ext cx="447937" cy="1422391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51">
            <a:extLst>
              <a:ext uri="{FF2B5EF4-FFF2-40B4-BE49-F238E27FC236}">
                <a16:creationId xmlns:a16="http://schemas.microsoft.com/office/drawing/2014/main" id="{2699D7FF-4B65-1F48-B80A-3A6D9D549E8E}"/>
              </a:ext>
            </a:extLst>
          </p:cNvPr>
          <p:cNvCxnSpPr>
            <a:stCxn id="22" idx="2"/>
            <a:endCxn id="23" idx="0"/>
          </p:cNvCxnSpPr>
          <p:nvPr/>
        </p:nvCxnSpPr>
        <p:spPr>
          <a:xfrm rot="5400000">
            <a:off x="1816213" y="2735671"/>
            <a:ext cx="223448" cy="8288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prstDash val="dashDot"/>
            <a:headEnd type="none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54">
            <a:extLst>
              <a:ext uri="{FF2B5EF4-FFF2-40B4-BE49-F238E27FC236}">
                <a16:creationId xmlns:a16="http://schemas.microsoft.com/office/drawing/2014/main" id="{5188865B-A9E6-4F4C-8A22-41FCA425CA6B}"/>
              </a:ext>
            </a:extLst>
          </p:cNvPr>
          <p:cNvCxnSpPr>
            <a:stCxn id="25" idx="2"/>
            <a:endCxn id="26" idx="0"/>
          </p:cNvCxnSpPr>
          <p:nvPr/>
        </p:nvCxnSpPr>
        <p:spPr>
          <a:xfrm rot="16200000" flipH="1">
            <a:off x="4245584" y="2867997"/>
            <a:ext cx="243259" cy="195244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prstDash val="dashDot"/>
            <a:headEnd type="none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59">
            <a:extLst>
              <a:ext uri="{FF2B5EF4-FFF2-40B4-BE49-F238E27FC236}">
                <a16:creationId xmlns:a16="http://schemas.microsoft.com/office/drawing/2014/main" id="{943DB319-E9B3-5941-A3C9-928FC3AFB282}"/>
              </a:ext>
            </a:extLst>
          </p:cNvPr>
          <p:cNvCxnSpPr>
            <a:stCxn id="25" idx="2"/>
            <a:endCxn id="27" idx="0"/>
          </p:cNvCxnSpPr>
          <p:nvPr/>
        </p:nvCxnSpPr>
        <p:spPr>
          <a:xfrm rot="5400000">
            <a:off x="3946931" y="2764588"/>
            <a:ext cx="243259" cy="402063"/>
          </a:xfrm>
          <a:prstGeom prst="curvedConnector3">
            <a:avLst>
              <a:gd name="adj1" fmla="val 50000"/>
            </a:avLst>
          </a:prstGeom>
          <a:ln w="12700" cmpd="sng">
            <a:solidFill>
              <a:srgbClr val="000000"/>
            </a:solidFill>
            <a:prstDash val="dashDot"/>
            <a:headEnd type="none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63">
            <a:extLst>
              <a:ext uri="{FF2B5EF4-FFF2-40B4-BE49-F238E27FC236}">
                <a16:creationId xmlns:a16="http://schemas.microsoft.com/office/drawing/2014/main" id="{7BFA0F85-B983-AF40-BD4B-1062545867F2}"/>
              </a:ext>
            </a:extLst>
          </p:cNvPr>
          <p:cNvCxnSpPr>
            <a:endCxn id="21" idx="3"/>
          </p:cNvCxnSpPr>
          <p:nvPr/>
        </p:nvCxnSpPr>
        <p:spPr>
          <a:xfrm rot="16200000" flipV="1">
            <a:off x="1954600" y="3453022"/>
            <a:ext cx="1422749" cy="359014"/>
          </a:xfrm>
          <a:prstGeom prst="bentConnector2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65">
            <a:extLst>
              <a:ext uri="{FF2B5EF4-FFF2-40B4-BE49-F238E27FC236}">
                <a16:creationId xmlns:a16="http://schemas.microsoft.com/office/drawing/2014/main" id="{723147E7-F095-4C40-A0FD-CF022A7EABA9}"/>
              </a:ext>
            </a:extLst>
          </p:cNvPr>
          <p:cNvCxnSpPr>
            <a:endCxn id="24" idx="1"/>
          </p:cNvCxnSpPr>
          <p:nvPr/>
        </p:nvCxnSpPr>
        <p:spPr>
          <a:xfrm rot="5400000" flipH="1" flipV="1">
            <a:off x="2861068" y="3544353"/>
            <a:ext cx="1147946" cy="451154"/>
          </a:xfrm>
          <a:prstGeom prst="bentConnector2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69">
            <a:extLst>
              <a:ext uri="{FF2B5EF4-FFF2-40B4-BE49-F238E27FC236}">
                <a16:creationId xmlns:a16="http://schemas.microsoft.com/office/drawing/2014/main" id="{72A3481A-0FDA-E640-A30B-F79AFB205AAE}"/>
              </a:ext>
            </a:extLst>
          </p:cNvPr>
          <p:cNvCxnSpPr>
            <a:stCxn id="13" idx="3"/>
            <a:endCxn id="27" idx="2"/>
          </p:cNvCxnSpPr>
          <p:nvPr/>
        </p:nvCxnSpPr>
        <p:spPr>
          <a:xfrm flipV="1">
            <a:off x="3671853" y="3481982"/>
            <a:ext cx="195675" cy="985557"/>
          </a:xfrm>
          <a:prstGeom prst="bentConnector2">
            <a:avLst/>
          </a:prstGeom>
          <a:ln w="12700" cmpd="sng">
            <a:solidFill>
              <a:srgbClr val="00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72">
            <a:extLst>
              <a:ext uri="{FF2B5EF4-FFF2-40B4-BE49-F238E27FC236}">
                <a16:creationId xmlns:a16="http://schemas.microsoft.com/office/drawing/2014/main" id="{CE314432-31AE-3B45-90CF-C1252D4BF714}"/>
              </a:ext>
            </a:extLst>
          </p:cNvPr>
          <p:cNvCxnSpPr>
            <a:stCxn id="25" idx="1"/>
            <a:endCxn id="22" idx="3"/>
          </p:cNvCxnSpPr>
          <p:nvPr/>
        </p:nvCxnSpPr>
        <p:spPr>
          <a:xfrm rot="10800000">
            <a:off x="2285984" y="2480948"/>
            <a:ext cx="1586699" cy="165676"/>
          </a:xfrm>
          <a:prstGeom prst="bentConnector3">
            <a:avLst>
              <a:gd name="adj1" fmla="val 50000"/>
            </a:avLst>
          </a:prstGeom>
          <a:ln w="12700" cmpd="sng">
            <a:solidFill>
              <a:srgbClr val="0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75">
            <a:extLst>
              <a:ext uri="{FF2B5EF4-FFF2-40B4-BE49-F238E27FC236}">
                <a16:creationId xmlns:a16="http://schemas.microsoft.com/office/drawing/2014/main" id="{8F720AAC-8084-624F-B95A-DF88F64C7293}"/>
              </a:ext>
            </a:extLst>
          </p:cNvPr>
          <p:cNvSpPr txBox="1"/>
          <p:nvPr/>
        </p:nvSpPr>
        <p:spPr>
          <a:xfrm>
            <a:off x="2761934" y="2684417"/>
            <a:ext cx="751332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1200" b="1" dirty="0">
                <a:latin typeface="Candara"/>
                <a:cs typeface="Candara"/>
              </a:rPr>
              <a:t>Trampoline</a:t>
            </a:r>
            <a:endParaRPr lang="en-US" sz="1200" b="1" dirty="0">
              <a:latin typeface="Candara"/>
              <a:cs typeface="Candara"/>
            </a:endParaRPr>
          </a:p>
        </p:txBody>
      </p:sp>
      <p:sp>
        <p:nvSpPr>
          <p:cNvPr id="40" name="Rectangle 45">
            <a:extLst>
              <a:ext uri="{FF2B5EF4-FFF2-40B4-BE49-F238E27FC236}">
                <a16:creationId xmlns:a16="http://schemas.microsoft.com/office/drawing/2014/main" id="{00B87B8A-3DEB-C64A-AC87-9EC40709E597}"/>
              </a:ext>
            </a:extLst>
          </p:cNvPr>
          <p:cNvSpPr/>
          <p:nvPr/>
        </p:nvSpPr>
        <p:spPr>
          <a:xfrm>
            <a:off x="227867" y="1485740"/>
            <a:ext cx="3171807" cy="58412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41" name="Straight Arrow Connector 48">
            <a:extLst>
              <a:ext uri="{FF2B5EF4-FFF2-40B4-BE49-F238E27FC236}">
                <a16:creationId xmlns:a16="http://schemas.microsoft.com/office/drawing/2014/main" id="{80B3C07F-28DF-6243-933E-ED9FE3A3247A}"/>
              </a:ext>
            </a:extLst>
          </p:cNvPr>
          <p:cNvCxnSpPr>
            <a:stCxn id="40" idx="3"/>
            <a:endCxn id="42" idx="1"/>
          </p:cNvCxnSpPr>
          <p:nvPr/>
        </p:nvCxnSpPr>
        <p:spPr>
          <a:xfrm flipV="1">
            <a:off x="3399674" y="1761467"/>
            <a:ext cx="2884105" cy="16333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50">
            <a:extLst>
              <a:ext uri="{FF2B5EF4-FFF2-40B4-BE49-F238E27FC236}">
                <a16:creationId xmlns:a16="http://schemas.microsoft.com/office/drawing/2014/main" id="{9B2E630F-A93F-0546-842B-34CDDCFB7107}"/>
              </a:ext>
            </a:extLst>
          </p:cNvPr>
          <p:cNvSpPr txBox="1"/>
          <p:nvPr/>
        </p:nvSpPr>
        <p:spPr>
          <a:xfrm>
            <a:off x="6283779" y="1284413"/>
            <a:ext cx="274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Application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decomposition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43" name="Rectangle 52">
            <a:extLst>
              <a:ext uri="{FF2B5EF4-FFF2-40B4-BE49-F238E27FC236}">
                <a16:creationId xmlns:a16="http://schemas.microsoft.com/office/drawing/2014/main" id="{C612483A-1FC1-244C-8377-37B186728A22}"/>
              </a:ext>
            </a:extLst>
          </p:cNvPr>
          <p:cNvSpPr/>
          <p:nvPr/>
        </p:nvSpPr>
        <p:spPr>
          <a:xfrm>
            <a:off x="3399674" y="2113816"/>
            <a:ext cx="1871020" cy="2039357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sp>
        <p:nvSpPr>
          <p:cNvPr id="44" name="TextBox 53">
            <a:extLst>
              <a:ext uri="{FF2B5EF4-FFF2-40B4-BE49-F238E27FC236}">
                <a16:creationId xmlns:a16="http://schemas.microsoft.com/office/drawing/2014/main" id="{EF0C9A48-ABFA-4A40-88B0-12C2306DA118}"/>
              </a:ext>
            </a:extLst>
          </p:cNvPr>
          <p:cNvSpPr txBox="1"/>
          <p:nvPr/>
        </p:nvSpPr>
        <p:spPr>
          <a:xfrm>
            <a:off x="6283779" y="2654763"/>
            <a:ext cx="274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Life-cycle Management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cxnSp>
        <p:nvCxnSpPr>
          <p:cNvPr id="45" name="Straight Arrow Connector 55">
            <a:extLst>
              <a:ext uri="{FF2B5EF4-FFF2-40B4-BE49-F238E27FC236}">
                <a16:creationId xmlns:a16="http://schemas.microsoft.com/office/drawing/2014/main" id="{14E7A120-125A-8D4D-A0D7-DD1DF5F685B8}"/>
              </a:ext>
            </a:extLst>
          </p:cNvPr>
          <p:cNvCxnSpPr>
            <a:stCxn id="43" idx="3"/>
            <a:endCxn id="44" idx="1"/>
          </p:cNvCxnSpPr>
          <p:nvPr/>
        </p:nvCxnSpPr>
        <p:spPr>
          <a:xfrm flipV="1">
            <a:off x="5270694" y="3131817"/>
            <a:ext cx="1013085" cy="1678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56">
            <a:extLst>
              <a:ext uri="{FF2B5EF4-FFF2-40B4-BE49-F238E27FC236}">
                <a16:creationId xmlns:a16="http://schemas.microsoft.com/office/drawing/2014/main" id="{6ACB26C8-30C4-BF40-A2E9-5A8CD648637F}"/>
              </a:ext>
            </a:extLst>
          </p:cNvPr>
          <p:cNvSpPr txBox="1"/>
          <p:nvPr/>
        </p:nvSpPr>
        <p:spPr>
          <a:xfrm>
            <a:off x="6283779" y="3984781"/>
            <a:ext cx="2745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Runtime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 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/>
                <a:cs typeface="Candara"/>
              </a:rPr>
              <a:t>Protection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/>
              <a:cs typeface="Candara"/>
            </a:endParaRPr>
          </a:p>
        </p:txBody>
      </p:sp>
      <p:sp>
        <p:nvSpPr>
          <p:cNvPr id="47" name="Rectangle 57">
            <a:extLst>
              <a:ext uri="{FF2B5EF4-FFF2-40B4-BE49-F238E27FC236}">
                <a16:creationId xmlns:a16="http://schemas.microsoft.com/office/drawing/2014/main" id="{18E74A51-9A4C-EA40-86D7-67ED5212CC26}"/>
              </a:ext>
            </a:extLst>
          </p:cNvPr>
          <p:cNvSpPr/>
          <p:nvPr/>
        </p:nvSpPr>
        <p:spPr>
          <a:xfrm>
            <a:off x="268013" y="4210936"/>
            <a:ext cx="5009415" cy="505288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Candara"/>
              <a:cs typeface="Candara"/>
            </a:endParaRPr>
          </a:p>
        </p:txBody>
      </p:sp>
      <p:cxnSp>
        <p:nvCxnSpPr>
          <p:cNvPr id="48" name="Straight Arrow Connector 58">
            <a:extLst>
              <a:ext uri="{FF2B5EF4-FFF2-40B4-BE49-F238E27FC236}">
                <a16:creationId xmlns:a16="http://schemas.microsoft.com/office/drawing/2014/main" id="{69B94C7E-1F03-D74B-A8B5-6F5B2D82731C}"/>
              </a:ext>
            </a:extLst>
          </p:cNvPr>
          <p:cNvCxnSpPr>
            <a:stCxn id="47" idx="3"/>
            <a:endCxn id="46" idx="1"/>
          </p:cNvCxnSpPr>
          <p:nvPr/>
        </p:nvCxnSpPr>
        <p:spPr>
          <a:xfrm flipV="1">
            <a:off x="5277428" y="4461835"/>
            <a:ext cx="1006351" cy="1745"/>
          </a:xfrm>
          <a:prstGeom prst="straightConnector1">
            <a:avLst/>
          </a:prstGeom>
          <a:ln w="38100" cmpd="sng">
            <a:solidFill>
              <a:schemeClr val="tx1"/>
            </a:solidFill>
            <a:prstDash val="solid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23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2" grpId="0"/>
      <p:bldP spid="43" grpId="0" animBg="1"/>
      <p:bldP spid="44" grpId="0"/>
      <p:bldP spid="46" grpId="0"/>
      <p:bldP spid="4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72D15A-4C90-8940-B4E0-714846A2C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 err="1"/>
              <a:t>SeCage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EPTs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BD85C0-E0A5-9D4A-B8EB-2687F264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174BCB9-7BDF-E34D-9EF1-D13C61248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00" y="1387355"/>
            <a:ext cx="8661400" cy="39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739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1A060D-F19F-244E-BF40-C7FF7FC50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 err="1"/>
              <a:t>SeCage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VMFUNC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r>
              <a:rPr kumimoji="1" lang="zh-CN" altLang="en-US" dirty="0"/>
              <a:t> </a:t>
            </a:r>
            <a:r>
              <a:rPr kumimoji="1" lang="en-US" altLang="zh-CN" dirty="0"/>
              <a:t>EPTs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A4CF59-7E53-1645-85A1-189B43F97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Trampoline control flow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D78416-9D76-4847-A4D8-AC2769571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5BF1EA1-2A65-544B-9150-73FECFA95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20" y="2648349"/>
            <a:ext cx="82677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414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7BF894-02AB-124E-9AD4-479FF195B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Hodor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C179D2E-B4A8-B64C-94A5-A5E4261CD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081" y="1333500"/>
            <a:ext cx="6533837" cy="3771900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036E86-88E7-2044-8676-49EAF0FCC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8781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223873-8501-A14D-97FB-B6584E19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Hodor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DF39FB-1163-BC48-AE7B-623D4353C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Leverage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MPK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provide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views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illegal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wrpkru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6ECFCA-CAB3-504F-9E3F-0CE94BE62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3F46BCD-693C-CB4B-BC34-DA1331E8C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2076849"/>
            <a:ext cx="38100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264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BDADD4-FD87-1345-9E44-E628087F9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2C45C1-E313-2844-BB57-EC21DA17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20" y="1259494"/>
            <a:ext cx="8380920" cy="403746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Fine-grained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isolation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Reduced attack surface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Small TCB and Reference monitor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Defense in depth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63E6D1-71C9-8749-BE74-73EB71E3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15980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306523-2EC3-C84E-B52C-0914697B8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Reduced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Surface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BD39F1-886F-1A45-845F-988650605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surface</a:t>
            </a:r>
          </a:p>
          <a:p>
            <a:pPr lvl="1"/>
            <a:r>
              <a:rPr kumimoji="1" lang="en-US" altLang="zh-CN" dirty="0"/>
              <a:t>Points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 unauthorized user (the "attacker") can try to enter data to or extract data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entities</a:t>
            </a:r>
          </a:p>
          <a:p>
            <a:pPr lvl="2"/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level</a:t>
            </a:r>
          </a:p>
          <a:p>
            <a:pPr lvl="2"/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level</a:t>
            </a:r>
          </a:p>
          <a:p>
            <a:pPr lvl="2"/>
            <a:r>
              <a:rPr kumimoji="1" lang="en-US" altLang="zh-CN" dirty="0"/>
              <a:t>…</a:t>
            </a:r>
          </a:p>
          <a:p>
            <a:r>
              <a:rPr kumimoji="1" lang="en-US" altLang="zh-CN" dirty="0"/>
              <a:t>Keep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possible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fundamental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principle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8457F9-776A-F94C-9C13-395F82B92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8464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C98F6-DC07-0A4A-8611-2D83EDF7A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Surface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7B7CAA-2983-EB46-A241-A2678786F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925" y="1143810"/>
            <a:ext cx="4578835" cy="4342321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Interface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</a:p>
          <a:p>
            <a:pPr lvl="1"/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350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</a:t>
            </a:r>
          </a:p>
          <a:p>
            <a:pPr lvl="1"/>
            <a:r>
              <a:rPr kumimoji="1" lang="en-US" altLang="zh-CN" dirty="0"/>
              <a:t>Only</a:t>
            </a:r>
            <a:r>
              <a:rPr kumimoji="1" lang="zh-CN" altLang="en-US" dirty="0"/>
              <a:t> </a:t>
            </a:r>
            <a:r>
              <a:rPr kumimoji="1" lang="en-US" altLang="zh-CN" dirty="0"/>
              <a:t>10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hypercalls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KVM</a:t>
            </a:r>
          </a:p>
          <a:p>
            <a:pPr lvl="1"/>
            <a:r>
              <a:rPr kumimoji="1" lang="en-US" altLang="zh-CN" dirty="0"/>
              <a:t>KVM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much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matters</a:t>
            </a:r>
          </a:p>
          <a:p>
            <a:r>
              <a:rPr kumimoji="1" lang="en-US" altLang="zh-CN" dirty="0"/>
              <a:t>Invoked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</a:p>
          <a:p>
            <a:pPr lvl="1"/>
            <a:r>
              <a:rPr kumimoji="1" lang="en-US" altLang="zh-CN" dirty="0"/>
              <a:t>Small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7CA705-6415-8E4E-841E-63CE03F32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58448" y="3780195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897A27EB-98ED-5A4F-BEC1-0CC77D2AC384}"/>
              </a:ext>
            </a:extLst>
          </p:cNvPr>
          <p:cNvSpPr/>
          <p:nvPr/>
        </p:nvSpPr>
        <p:spPr>
          <a:xfrm>
            <a:off x="5294827" y="3604995"/>
            <a:ext cx="3649846" cy="493974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VMM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0627C14A-6DA6-C142-BC24-98AA2746611A}"/>
              </a:ext>
            </a:extLst>
          </p:cNvPr>
          <p:cNvSpPr/>
          <p:nvPr/>
        </p:nvSpPr>
        <p:spPr>
          <a:xfrm>
            <a:off x="7214870" y="2592473"/>
            <a:ext cx="1730901" cy="70834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VM-2</a:t>
            </a: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1AF95D90-B3C0-E247-915C-73234914B1D7}"/>
              </a:ext>
            </a:extLst>
          </p:cNvPr>
          <p:cNvSpPr/>
          <p:nvPr/>
        </p:nvSpPr>
        <p:spPr>
          <a:xfrm>
            <a:off x="5294827" y="2592473"/>
            <a:ext cx="1730901" cy="70834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VM-1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1" name="Rectangle 27">
            <a:extLst>
              <a:ext uri="{FF2B5EF4-FFF2-40B4-BE49-F238E27FC236}">
                <a16:creationId xmlns:a16="http://schemas.microsoft.com/office/drawing/2014/main" id="{30CCEF7C-5105-3E4B-BCB6-F3B188BF5811}"/>
              </a:ext>
            </a:extLst>
          </p:cNvPr>
          <p:cNvSpPr/>
          <p:nvPr/>
        </p:nvSpPr>
        <p:spPr>
          <a:xfrm>
            <a:off x="5306041" y="1849388"/>
            <a:ext cx="767294" cy="49358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Proc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1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CFB41063-34CA-A141-B638-14CF4536EC2D}"/>
              </a:ext>
            </a:extLst>
          </p:cNvPr>
          <p:cNvSpPr/>
          <p:nvPr/>
        </p:nvSpPr>
        <p:spPr>
          <a:xfrm>
            <a:off x="6273706" y="1849388"/>
            <a:ext cx="767294" cy="49358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Proc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2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62F122F4-D98B-194B-99E2-612C2050BC27}"/>
              </a:ext>
            </a:extLst>
          </p:cNvPr>
          <p:cNvSpPr/>
          <p:nvPr/>
        </p:nvSpPr>
        <p:spPr>
          <a:xfrm>
            <a:off x="7236296" y="1849388"/>
            <a:ext cx="767294" cy="49358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Proc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3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16BFDEE6-E975-174E-9D86-3677D919E28A}"/>
              </a:ext>
            </a:extLst>
          </p:cNvPr>
          <p:cNvSpPr/>
          <p:nvPr/>
        </p:nvSpPr>
        <p:spPr>
          <a:xfrm>
            <a:off x="8203962" y="1849388"/>
            <a:ext cx="767294" cy="49358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Proc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4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4C73D9C2-146F-E744-88D0-899891AA3D2E}"/>
              </a:ext>
            </a:extLst>
          </p:cNvPr>
          <p:cNvCxnSpPr/>
          <p:nvPr/>
        </p:nvCxnSpPr>
        <p:spPr>
          <a:xfrm>
            <a:off x="4880760" y="2497460"/>
            <a:ext cx="432048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C082A93C-7BA4-5648-B4F2-B14E5428AB09}"/>
              </a:ext>
            </a:extLst>
          </p:cNvPr>
          <p:cNvCxnSpPr/>
          <p:nvPr/>
        </p:nvCxnSpPr>
        <p:spPr>
          <a:xfrm>
            <a:off x="4865488" y="3449537"/>
            <a:ext cx="432048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0250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F23CA1-F4C4-D64A-B5AB-F649761FD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Container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3BFD63B-381E-9045-A3EE-E561AE736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Lightweight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container</a:t>
            </a:r>
          </a:p>
          <a:p>
            <a:pPr lvl="1"/>
            <a:r>
              <a:rPr kumimoji="1" lang="en-US" altLang="zh-CN" dirty="0"/>
              <a:t>Process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</a:p>
          <a:p>
            <a:pPr lvl="1"/>
            <a:r>
              <a:rPr kumimoji="1" lang="en-US" altLang="zh-CN" dirty="0"/>
              <a:t>Namespace</a:t>
            </a:r>
          </a:p>
          <a:p>
            <a:pPr lvl="1"/>
            <a:r>
              <a:rPr kumimoji="1" lang="en-US" altLang="zh-CN" dirty="0" err="1"/>
              <a:t>Cgroups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surface	</a:t>
            </a:r>
          </a:p>
          <a:p>
            <a:pPr lvl="1"/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489DF5-F726-F148-A643-EFE121E90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6704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84D60A-1203-FA45-85BA-304D92D5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Container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558679-646C-7E49-9E64-0AB0049C0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1764030-62A9-4344-B176-83CA17032A0B}"/>
              </a:ext>
            </a:extLst>
          </p:cNvPr>
          <p:cNvGrpSpPr/>
          <p:nvPr/>
        </p:nvGrpSpPr>
        <p:grpSpPr>
          <a:xfrm>
            <a:off x="1552817" y="1438717"/>
            <a:ext cx="6074741" cy="3541938"/>
            <a:chOff x="1552817" y="1438717"/>
            <a:chExt cx="6074741" cy="3541938"/>
          </a:xfrm>
        </p:grpSpPr>
        <p:sp>
          <p:nvSpPr>
            <p:cNvPr id="7" name="Rectangle 22">
              <a:extLst>
                <a:ext uri="{FF2B5EF4-FFF2-40B4-BE49-F238E27FC236}">
                  <a16:creationId xmlns:a16="http://schemas.microsoft.com/office/drawing/2014/main" id="{58545413-55AA-7449-BEC9-6BEDB9E94217}"/>
                </a:ext>
              </a:extLst>
            </p:cNvPr>
            <p:cNvSpPr/>
            <p:nvPr/>
          </p:nvSpPr>
          <p:spPr>
            <a:xfrm>
              <a:off x="1779369" y="3468267"/>
              <a:ext cx="5585261" cy="605500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cs typeface="Arial Narrow"/>
              </a:endParaRPr>
            </a:p>
          </p:txBody>
        </p:sp>
        <p:sp>
          <p:nvSpPr>
            <p:cNvPr id="9" name="Rectangle 24">
              <a:extLst>
                <a:ext uri="{FF2B5EF4-FFF2-40B4-BE49-F238E27FC236}">
                  <a16:creationId xmlns:a16="http://schemas.microsoft.com/office/drawing/2014/main" id="{7459E032-40D1-BF49-802C-AC2600C312B8}"/>
                </a:ext>
              </a:extLst>
            </p:cNvPr>
            <p:cNvSpPr/>
            <p:nvPr/>
          </p:nvSpPr>
          <p:spPr>
            <a:xfrm>
              <a:off x="1779371" y="4389686"/>
              <a:ext cx="5585257" cy="5909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C0504D"/>
                  </a:solidFill>
                  <a:cs typeface="Arial Narrow"/>
                </a:rPr>
                <a:t>Hardware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id="{F022180F-FFFC-D245-A63D-E465133C7975}"/>
                </a:ext>
              </a:extLst>
            </p:cNvPr>
            <p:cNvSpPr/>
            <p:nvPr/>
          </p:nvSpPr>
          <p:spPr>
            <a:xfrm>
              <a:off x="1789586" y="1438717"/>
              <a:ext cx="1730901" cy="1825022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cxnSp>
          <p:nvCxnSpPr>
            <p:cNvPr id="11" name="Straight Connector 13">
              <a:extLst>
                <a:ext uri="{FF2B5EF4-FFF2-40B4-BE49-F238E27FC236}">
                  <a16:creationId xmlns:a16="http://schemas.microsoft.com/office/drawing/2014/main" id="{4C311239-8535-C347-8085-6CD579A8C6A6}"/>
                </a:ext>
              </a:extLst>
            </p:cNvPr>
            <p:cNvCxnSpPr>
              <a:cxnSpLocks/>
            </p:cNvCxnSpPr>
            <p:nvPr/>
          </p:nvCxnSpPr>
          <p:spPr>
            <a:xfrm>
              <a:off x="1552817" y="4169214"/>
              <a:ext cx="6074741" cy="0"/>
            </a:xfrm>
            <a:prstGeom prst="line">
              <a:avLst/>
            </a:prstGeom>
            <a:ln>
              <a:solidFill>
                <a:srgbClr val="C0504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B4E77715-361D-CE41-AA56-F4A2105FEC38}"/>
                </a:ext>
              </a:extLst>
            </p:cNvPr>
            <p:cNvSpPr/>
            <p:nvPr/>
          </p:nvSpPr>
          <p:spPr>
            <a:xfrm>
              <a:off x="1983272" y="1856949"/>
              <a:ext cx="1417555" cy="10338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Apache</a:t>
              </a:r>
            </a:p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MySQL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5B8A9516-0F19-5048-B082-782C05DE354F}"/>
                </a:ext>
              </a:extLst>
            </p:cNvPr>
            <p:cNvSpPr txBox="1"/>
            <p:nvPr/>
          </p:nvSpPr>
          <p:spPr>
            <a:xfrm>
              <a:off x="2082484" y="1438717"/>
              <a:ext cx="1266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Container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ABA8D2D-29EF-394A-AB09-526564C6BC69}"/>
                </a:ext>
              </a:extLst>
            </p:cNvPr>
            <p:cNvSpPr txBox="1"/>
            <p:nvPr/>
          </p:nvSpPr>
          <p:spPr>
            <a:xfrm>
              <a:off x="1875041" y="2961135"/>
              <a:ext cx="1705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Namespace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A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731F6AF-15DF-0B46-9261-6A184A22D2A9}"/>
                </a:ext>
              </a:extLst>
            </p:cNvPr>
            <p:cNvSpPr/>
            <p:nvPr/>
          </p:nvSpPr>
          <p:spPr>
            <a:xfrm>
              <a:off x="3727930" y="1449002"/>
              <a:ext cx="1730901" cy="1825022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E350BE34-8809-2C4A-9FC2-A0D1C5A22118}"/>
                </a:ext>
              </a:extLst>
            </p:cNvPr>
            <p:cNvSpPr/>
            <p:nvPr/>
          </p:nvSpPr>
          <p:spPr>
            <a:xfrm>
              <a:off x="3921616" y="1867234"/>
              <a:ext cx="1417555" cy="10338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Tomcat</a:t>
              </a:r>
            </a:p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Memcached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1FD48B3-D613-3747-B2E8-4B2CBABBD2BB}"/>
                </a:ext>
              </a:extLst>
            </p:cNvPr>
            <p:cNvSpPr txBox="1"/>
            <p:nvPr/>
          </p:nvSpPr>
          <p:spPr>
            <a:xfrm>
              <a:off x="4020828" y="1449002"/>
              <a:ext cx="1266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Container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6791E55-E493-574D-9E99-B934D7A87627}"/>
                </a:ext>
              </a:extLst>
            </p:cNvPr>
            <p:cNvSpPr txBox="1"/>
            <p:nvPr/>
          </p:nvSpPr>
          <p:spPr>
            <a:xfrm>
              <a:off x="3813385" y="2971420"/>
              <a:ext cx="1688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Namespace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B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1049C024-1DE4-B342-AF17-7A82819D1C21}"/>
                </a:ext>
              </a:extLst>
            </p:cNvPr>
            <p:cNvSpPr/>
            <p:nvPr/>
          </p:nvSpPr>
          <p:spPr>
            <a:xfrm>
              <a:off x="5650673" y="1438717"/>
              <a:ext cx="1730901" cy="1825022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9FDC0BF9-F5C5-364D-A5B4-9D2D628ABA33}"/>
                </a:ext>
              </a:extLst>
            </p:cNvPr>
            <p:cNvSpPr/>
            <p:nvPr/>
          </p:nvSpPr>
          <p:spPr>
            <a:xfrm>
              <a:off x="5844359" y="1856949"/>
              <a:ext cx="1417555" cy="10338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 err="1">
                  <a:solidFill>
                    <a:srgbClr val="C0504D"/>
                  </a:solidFill>
                  <a:cs typeface="Arial Narrow"/>
                </a:rPr>
                <a:t>Ngnix</a:t>
              </a:r>
              <a:endParaRPr lang="en-US" altLang="zh-CN" sz="1600" dirty="0">
                <a:solidFill>
                  <a:srgbClr val="C0504D"/>
                </a:solidFill>
                <a:cs typeface="Arial Narrow"/>
              </a:endParaRPr>
            </a:p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Redis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61156B55-3A2A-1049-A479-6E690752A1AC}"/>
                </a:ext>
              </a:extLst>
            </p:cNvPr>
            <p:cNvSpPr txBox="1"/>
            <p:nvPr/>
          </p:nvSpPr>
          <p:spPr>
            <a:xfrm>
              <a:off x="5943571" y="1438717"/>
              <a:ext cx="1266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Container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10DFD66-0E26-FF40-AEAA-BE38AE7A69EC}"/>
                </a:ext>
              </a:extLst>
            </p:cNvPr>
            <p:cNvSpPr txBox="1"/>
            <p:nvPr/>
          </p:nvSpPr>
          <p:spPr>
            <a:xfrm>
              <a:off x="5736128" y="2961135"/>
              <a:ext cx="169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Namespace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C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51E2D843-2FFA-224D-86A5-ECF8B4D42603}"/>
                </a:ext>
              </a:extLst>
            </p:cNvPr>
            <p:cNvSpPr/>
            <p:nvPr/>
          </p:nvSpPr>
          <p:spPr>
            <a:xfrm>
              <a:off x="2200889" y="3526949"/>
              <a:ext cx="1148288" cy="20261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 err="1">
                  <a:latin typeface="+mn-ea"/>
                </a:rPr>
                <a:t>cgroup</a:t>
              </a:r>
              <a:r>
                <a:rPr kumimoji="1" lang="zh-CN" altLang="en-US" sz="1600" dirty="0">
                  <a:latin typeface="+mn-ea"/>
                </a:rPr>
                <a:t> </a:t>
              </a:r>
              <a:r>
                <a:rPr kumimoji="1" lang="en-US" altLang="zh-CN" sz="1600" dirty="0">
                  <a:latin typeface="+mn-ea"/>
                </a:rPr>
                <a:t>1</a:t>
              </a:r>
              <a:endParaRPr kumimoji="1" lang="zh-CN" altLang="en-US" sz="1600" dirty="0">
                <a:latin typeface="+mn-ea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672731A-0E1E-FF40-A1A2-18551D7C4F0B}"/>
                </a:ext>
              </a:extLst>
            </p:cNvPr>
            <p:cNvSpPr txBox="1"/>
            <p:nvPr/>
          </p:nvSpPr>
          <p:spPr>
            <a:xfrm>
              <a:off x="3921616" y="3824711"/>
              <a:ext cx="1579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solidFill>
                    <a:schemeClr val="bg1"/>
                  </a:solidFill>
                  <a:latin typeface="+mn-ea"/>
                </a:rPr>
                <a:t>Linux</a:t>
              </a:r>
              <a:r>
                <a:rPr kumimoji="1" lang="zh-CN" altLang="en-US" sz="160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kumimoji="1" lang="en-US" altLang="zh-CN" sz="1600" dirty="0">
                  <a:solidFill>
                    <a:schemeClr val="bg1"/>
                  </a:solidFill>
                  <a:latin typeface="+mn-ea"/>
                </a:rPr>
                <a:t>Kernel</a:t>
              </a:r>
              <a:endParaRPr kumimoji="1"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1B13D659-50ED-0843-9848-600C78277C2A}"/>
                </a:ext>
              </a:extLst>
            </p:cNvPr>
            <p:cNvSpPr/>
            <p:nvPr/>
          </p:nvSpPr>
          <p:spPr>
            <a:xfrm>
              <a:off x="4086131" y="3545181"/>
              <a:ext cx="1148288" cy="20261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 err="1">
                  <a:latin typeface="+mn-ea"/>
                </a:rPr>
                <a:t>cgroup</a:t>
              </a:r>
              <a:r>
                <a:rPr kumimoji="1" lang="zh-CN" altLang="en-US" sz="1600" dirty="0">
                  <a:latin typeface="+mn-ea"/>
                </a:rPr>
                <a:t> </a:t>
              </a:r>
              <a:r>
                <a:rPr kumimoji="1" lang="en-US" altLang="zh-CN" sz="1600" dirty="0">
                  <a:latin typeface="+mn-ea"/>
                </a:rPr>
                <a:t>2</a:t>
              </a:r>
              <a:endParaRPr kumimoji="1" lang="zh-CN" altLang="en-US" sz="1600" dirty="0">
                <a:latin typeface="+mn-ea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9601DAE5-28E4-F441-83E8-A0BECA13483B}"/>
                </a:ext>
              </a:extLst>
            </p:cNvPr>
            <p:cNvSpPr/>
            <p:nvPr/>
          </p:nvSpPr>
          <p:spPr>
            <a:xfrm>
              <a:off x="6049080" y="3545181"/>
              <a:ext cx="1148288" cy="20261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 err="1">
                  <a:latin typeface="+mn-ea"/>
                </a:rPr>
                <a:t>cgroup</a:t>
              </a:r>
              <a:r>
                <a:rPr kumimoji="1" lang="zh-CN" altLang="en-US" sz="1600" dirty="0">
                  <a:latin typeface="+mn-ea"/>
                </a:rPr>
                <a:t> </a:t>
              </a:r>
              <a:r>
                <a:rPr kumimoji="1" lang="en-US" altLang="zh-CN" sz="1600" dirty="0">
                  <a:latin typeface="+mn-ea"/>
                </a:rPr>
                <a:t>3</a:t>
              </a:r>
              <a:endParaRPr kumimoji="1" lang="zh-CN" altLang="en-US" sz="1600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594500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D8A2B1-D9D3-B944-B15D-FA6F9442A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Container:</a:t>
            </a:r>
            <a:r>
              <a:rPr kumimoji="1" lang="zh-CN" altLang="en-US" dirty="0"/>
              <a:t> </a:t>
            </a:r>
            <a:r>
              <a:rPr kumimoji="1" lang="en-US" altLang="zh-CN" dirty="0"/>
              <a:t>Weak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6E60F7-A29A-5D41-A006-4F99C2D2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1452" y="5303560"/>
            <a:ext cx="2087318" cy="2976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DCD3693-6A5F-4349-96C4-21D1A7DC8DF5}"/>
              </a:ext>
            </a:extLst>
          </p:cNvPr>
          <p:cNvGrpSpPr/>
          <p:nvPr/>
        </p:nvGrpSpPr>
        <p:grpSpPr>
          <a:xfrm>
            <a:off x="1552817" y="1438717"/>
            <a:ext cx="6074741" cy="3541938"/>
            <a:chOff x="1552817" y="1438717"/>
            <a:chExt cx="6074741" cy="3541938"/>
          </a:xfrm>
        </p:grpSpPr>
        <p:sp>
          <p:nvSpPr>
            <p:cNvPr id="15" name="Rectangle 22">
              <a:extLst>
                <a:ext uri="{FF2B5EF4-FFF2-40B4-BE49-F238E27FC236}">
                  <a16:creationId xmlns:a16="http://schemas.microsoft.com/office/drawing/2014/main" id="{745E2058-9340-E343-ABDF-6F3A4B6A06F5}"/>
                </a:ext>
              </a:extLst>
            </p:cNvPr>
            <p:cNvSpPr/>
            <p:nvPr/>
          </p:nvSpPr>
          <p:spPr>
            <a:xfrm>
              <a:off x="1779369" y="3468267"/>
              <a:ext cx="5585261" cy="605500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cs typeface="Arial Narrow"/>
              </a:endParaRPr>
            </a:p>
          </p:txBody>
        </p:sp>
        <p:sp>
          <p:nvSpPr>
            <p:cNvPr id="16" name="Rectangle 24">
              <a:extLst>
                <a:ext uri="{FF2B5EF4-FFF2-40B4-BE49-F238E27FC236}">
                  <a16:creationId xmlns:a16="http://schemas.microsoft.com/office/drawing/2014/main" id="{0FB7C1B6-5515-DD40-AC05-FFDAD4B32BFC}"/>
                </a:ext>
              </a:extLst>
            </p:cNvPr>
            <p:cNvSpPr/>
            <p:nvPr/>
          </p:nvSpPr>
          <p:spPr>
            <a:xfrm>
              <a:off x="1779371" y="4389686"/>
              <a:ext cx="5585257" cy="5909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C0504D"/>
                  </a:solidFill>
                  <a:cs typeface="Arial Narrow"/>
                </a:rPr>
                <a:t>Hardware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C20AEF0F-8F22-2741-8C3C-D9A420CF3636}"/>
                </a:ext>
              </a:extLst>
            </p:cNvPr>
            <p:cNvSpPr/>
            <p:nvPr/>
          </p:nvSpPr>
          <p:spPr>
            <a:xfrm>
              <a:off x="1789586" y="1438717"/>
              <a:ext cx="1730901" cy="1825022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cxnSp>
          <p:nvCxnSpPr>
            <p:cNvPr id="18" name="Straight Connector 13">
              <a:extLst>
                <a:ext uri="{FF2B5EF4-FFF2-40B4-BE49-F238E27FC236}">
                  <a16:creationId xmlns:a16="http://schemas.microsoft.com/office/drawing/2014/main" id="{1484225D-0E09-1C48-AFD9-C588C6B94160}"/>
                </a:ext>
              </a:extLst>
            </p:cNvPr>
            <p:cNvCxnSpPr>
              <a:cxnSpLocks/>
            </p:cNvCxnSpPr>
            <p:nvPr/>
          </p:nvCxnSpPr>
          <p:spPr>
            <a:xfrm>
              <a:off x="1552817" y="4169214"/>
              <a:ext cx="6074741" cy="0"/>
            </a:xfrm>
            <a:prstGeom prst="line">
              <a:avLst/>
            </a:prstGeom>
            <a:ln>
              <a:solidFill>
                <a:srgbClr val="C0504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C3A25853-7110-BD4F-A772-7E071D806A98}"/>
                </a:ext>
              </a:extLst>
            </p:cNvPr>
            <p:cNvSpPr/>
            <p:nvPr/>
          </p:nvSpPr>
          <p:spPr>
            <a:xfrm>
              <a:off x="1983272" y="1856949"/>
              <a:ext cx="1417555" cy="10338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Apache</a:t>
              </a:r>
            </a:p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MySQL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1379C93-8EBF-E346-89C7-9E001B6D5525}"/>
                </a:ext>
              </a:extLst>
            </p:cNvPr>
            <p:cNvSpPr txBox="1"/>
            <p:nvPr/>
          </p:nvSpPr>
          <p:spPr>
            <a:xfrm>
              <a:off x="2082484" y="1438717"/>
              <a:ext cx="1266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Container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A9B010D-CE55-D045-A538-D0D075E8ABA2}"/>
                </a:ext>
              </a:extLst>
            </p:cNvPr>
            <p:cNvSpPr txBox="1"/>
            <p:nvPr/>
          </p:nvSpPr>
          <p:spPr>
            <a:xfrm>
              <a:off x="1875041" y="2961135"/>
              <a:ext cx="17058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Namespace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A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DE441B64-603C-5041-934D-F5D4887573BB}"/>
                </a:ext>
              </a:extLst>
            </p:cNvPr>
            <p:cNvSpPr/>
            <p:nvPr/>
          </p:nvSpPr>
          <p:spPr>
            <a:xfrm>
              <a:off x="3727930" y="1449002"/>
              <a:ext cx="1730901" cy="1825022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23" name="Rectangle 27">
              <a:extLst>
                <a:ext uri="{FF2B5EF4-FFF2-40B4-BE49-F238E27FC236}">
                  <a16:creationId xmlns:a16="http://schemas.microsoft.com/office/drawing/2014/main" id="{C8097FE5-EDCE-1B4A-8D6F-FB1BD956DB48}"/>
                </a:ext>
              </a:extLst>
            </p:cNvPr>
            <p:cNvSpPr/>
            <p:nvPr/>
          </p:nvSpPr>
          <p:spPr>
            <a:xfrm>
              <a:off x="3921616" y="1867234"/>
              <a:ext cx="1417555" cy="10338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Tomcat</a:t>
              </a:r>
            </a:p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Memcached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EE828BA-A503-384B-9CF9-08D533636903}"/>
                </a:ext>
              </a:extLst>
            </p:cNvPr>
            <p:cNvSpPr txBox="1"/>
            <p:nvPr/>
          </p:nvSpPr>
          <p:spPr>
            <a:xfrm>
              <a:off x="4020828" y="1449002"/>
              <a:ext cx="1266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Container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6245C68-01A1-4F4F-8525-493A0D9A5D32}"/>
                </a:ext>
              </a:extLst>
            </p:cNvPr>
            <p:cNvSpPr txBox="1"/>
            <p:nvPr/>
          </p:nvSpPr>
          <p:spPr>
            <a:xfrm>
              <a:off x="3813385" y="2971420"/>
              <a:ext cx="16882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Namespace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B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0E4043CF-8E5A-4D4C-AEF1-60DD4BE84C64}"/>
                </a:ext>
              </a:extLst>
            </p:cNvPr>
            <p:cNvSpPr/>
            <p:nvPr/>
          </p:nvSpPr>
          <p:spPr>
            <a:xfrm>
              <a:off x="5650673" y="1438717"/>
              <a:ext cx="1730901" cy="1825022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27" name="Rectangle 27">
              <a:extLst>
                <a:ext uri="{FF2B5EF4-FFF2-40B4-BE49-F238E27FC236}">
                  <a16:creationId xmlns:a16="http://schemas.microsoft.com/office/drawing/2014/main" id="{E695401E-7ED4-2743-B1AA-5DB9D7BA6E68}"/>
                </a:ext>
              </a:extLst>
            </p:cNvPr>
            <p:cNvSpPr/>
            <p:nvPr/>
          </p:nvSpPr>
          <p:spPr>
            <a:xfrm>
              <a:off x="5844359" y="1856949"/>
              <a:ext cx="1417555" cy="1033869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 err="1">
                  <a:solidFill>
                    <a:srgbClr val="C0504D"/>
                  </a:solidFill>
                  <a:cs typeface="Arial Narrow"/>
                </a:rPr>
                <a:t>Ngnix</a:t>
              </a:r>
              <a:endParaRPr lang="en-US" altLang="zh-CN" sz="1600" dirty="0">
                <a:solidFill>
                  <a:srgbClr val="C0504D"/>
                </a:solidFill>
                <a:cs typeface="Arial Narrow"/>
              </a:endParaRPr>
            </a:p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Redis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75D73E6-8BE8-294B-8493-5AB856F5AC6D}"/>
                </a:ext>
              </a:extLst>
            </p:cNvPr>
            <p:cNvSpPr txBox="1"/>
            <p:nvPr/>
          </p:nvSpPr>
          <p:spPr>
            <a:xfrm>
              <a:off x="5943571" y="1438717"/>
              <a:ext cx="1266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Container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8A93269-CBD9-994E-A3EE-EBD5F726D2B9}"/>
                </a:ext>
              </a:extLst>
            </p:cNvPr>
            <p:cNvSpPr txBox="1"/>
            <p:nvPr/>
          </p:nvSpPr>
          <p:spPr>
            <a:xfrm>
              <a:off x="5736128" y="2961135"/>
              <a:ext cx="16978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+mn-ea"/>
                </a:rPr>
                <a:t>Namespace</a:t>
              </a:r>
              <a:r>
                <a:rPr kumimoji="1" lang="zh-CN" altLang="en-US" dirty="0">
                  <a:latin typeface="+mn-ea"/>
                </a:rPr>
                <a:t> </a:t>
              </a:r>
              <a:r>
                <a:rPr kumimoji="1" lang="en-US" altLang="zh-CN" dirty="0">
                  <a:latin typeface="+mn-ea"/>
                </a:rPr>
                <a:t>C</a:t>
              </a:r>
              <a:endParaRPr kumimoji="1" lang="zh-CN" altLang="en-US" dirty="0">
                <a:latin typeface="+mn-ea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41D74CE-5B59-4344-86DC-2CE9237F8896}"/>
                </a:ext>
              </a:extLst>
            </p:cNvPr>
            <p:cNvSpPr/>
            <p:nvPr/>
          </p:nvSpPr>
          <p:spPr>
            <a:xfrm>
              <a:off x="2200889" y="3526949"/>
              <a:ext cx="1148288" cy="20261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 err="1">
                  <a:latin typeface="+mn-ea"/>
                </a:rPr>
                <a:t>cgroup</a:t>
              </a:r>
              <a:r>
                <a:rPr kumimoji="1" lang="zh-CN" altLang="en-US" sz="1600" dirty="0">
                  <a:latin typeface="+mn-ea"/>
                </a:rPr>
                <a:t> </a:t>
              </a:r>
              <a:r>
                <a:rPr kumimoji="1" lang="en-US" altLang="zh-CN" sz="1600" dirty="0">
                  <a:latin typeface="+mn-ea"/>
                </a:rPr>
                <a:t>1</a:t>
              </a:r>
              <a:endParaRPr kumimoji="1" lang="zh-CN" altLang="en-US" sz="1600" dirty="0">
                <a:latin typeface="+mn-ea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5F981135-1352-D145-88C4-47F4EF1B8058}"/>
                </a:ext>
              </a:extLst>
            </p:cNvPr>
            <p:cNvSpPr txBox="1"/>
            <p:nvPr/>
          </p:nvSpPr>
          <p:spPr>
            <a:xfrm>
              <a:off x="3921616" y="3824711"/>
              <a:ext cx="1579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600" dirty="0">
                  <a:solidFill>
                    <a:schemeClr val="bg1"/>
                  </a:solidFill>
                  <a:latin typeface="+mn-ea"/>
                </a:rPr>
                <a:t>Linux</a:t>
              </a:r>
              <a:r>
                <a:rPr kumimoji="1" lang="zh-CN" altLang="en-US" sz="1600" dirty="0">
                  <a:solidFill>
                    <a:schemeClr val="bg1"/>
                  </a:solidFill>
                  <a:latin typeface="+mn-ea"/>
                </a:rPr>
                <a:t> </a:t>
              </a:r>
              <a:r>
                <a:rPr kumimoji="1" lang="en-US" altLang="zh-CN" sz="1600" dirty="0">
                  <a:solidFill>
                    <a:schemeClr val="bg1"/>
                  </a:solidFill>
                  <a:latin typeface="+mn-ea"/>
                </a:rPr>
                <a:t>Kernel</a:t>
              </a:r>
              <a:endParaRPr kumimoji="1"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A3FA915-4FC9-A449-B3B4-B94A5F29E736}"/>
                </a:ext>
              </a:extLst>
            </p:cNvPr>
            <p:cNvSpPr/>
            <p:nvPr/>
          </p:nvSpPr>
          <p:spPr>
            <a:xfrm>
              <a:off x="4086131" y="3545181"/>
              <a:ext cx="1148288" cy="20261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 err="1">
                  <a:latin typeface="+mn-ea"/>
                </a:rPr>
                <a:t>cgroup</a:t>
              </a:r>
              <a:r>
                <a:rPr kumimoji="1" lang="zh-CN" altLang="en-US" sz="1600" dirty="0">
                  <a:latin typeface="+mn-ea"/>
                </a:rPr>
                <a:t> </a:t>
              </a:r>
              <a:r>
                <a:rPr kumimoji="1" lang="en-US" altLang="zh-CN" sz="1600" dirty="0">
                  <a:latin typeface="+mn-ea"/>
                </a:rPr>
                <a:t>2</a:t>
              </a:r>
              <a:endParaRPr kumimoji="1" lang="zh-CN" altLang="en-US" sz="1600" dirty="0">
                <a:latin typeface="+mn-ea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0D0F8538-B372-B145-826C-CEFB6BF80453}"/>
                </a:ext>
              </a:extLst>
            </p:cNvPr>
            <p:cNvSpPr/>
            <p:nvPr/>
          </p:nvSpPr>
          <p:spPr>
            <a:xfrm>
              <a:off x="6049080" y="3545181"/>
              <a:ext cx="1148288" cy="20261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600" dirty="0" err="1">
                  <a:latin typeface="+mn-ea"/>
                </a:rPr>
                <a:t>cgroup</a:t>
              </a:r>
              <a:r>
                <a:rPr kumimoji="1" lang="zh-CN" altLang="en-US" sz="1600" dirty="0">
                  <a:latin typeface="+mn-ea"/>
                </a:rPr>
                <a:t> </a:t>
              </a:r>
              <a:r>
                <a:rPr kumimoji="1" lang="en-US" altLang="zh-CN" sz="1600" dirty="0">
                  <a:latin typeface="+mn-ea"/>
                </a:rPr>
                <a:t>3</a:t>
              </a:r>
              <a:endParaRPr kumimoji="1" lang="zh-CN" altLang="en-US" sz="1600" dirty="0">
                <a:latin typeface="+mn-ea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03F3C261-61DC-B44B-B172-59E642648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10" y="1968055"/>
            <a:ext cx="805640" cy="790147"/>
          </a:xfrm>
          <a:prstGeom prst="rect">
            <a:avLst/>
          </a:prstGeom>
        </p:spPr>
      </p:pic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61A6EC5E-CAE8-7343-B1E7-68337F6D8B15}"/>
              </a:ext>
            </a:extLst>
          </p:cNvPr>
          <p:cNvCxnSpPr/>
          <p:nvPr/>
        </p:nvCxnSpPr>
        <p:spPr>
          <a:xfrm>
            <a:off x="2483768" y="2758202"/>
            <a:ext cx="0" cy="12357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E6BE87BF-0510-EE4E-8924-15938340B4EF}"/>
              </a:ext>
            </a:extLst>
          </p:cNvPr>
          <p:cNvCxnSpPr>
            <a:cxnSpLocks/>
          </p:cNvCxnSpPr>
          <p:nvPr/>
        </p:nvCxnSpPr>
        <p:spPr>
          <a:xfrm flipV="1">
            <a:off x="2602270" y="2758202"/>
            <a:ext cx="2109340" cy="106650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A0D171F3-5497-A445-93C0-64D626527FAC}"/>
              </a:ext>
            </a:extLst>
          </p:cNvPr>
          <p:cNvCxnSpPr>
            <a:cxnSpLocks/>
          </p:cNvCxnSpPr>
          <p:nvPr/>
        </p:nvCxnSpPr>
        <p:spPr>
          <a:xfrm flipV="1">
            <a:off x="2754670" y="2842778"/>
            <a:ext cx="3706782" cy="113433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图片 60">
            <a:extLst>
              <a:ext uri="{FF2B5EF4-FFF2-40B4-BE49-F238E27FC236}">
                <a16:creationId xmlns:a16="http://schemas.microsoft.com/office/drawing/2014/main" id="{2845BD7B-8B11-F341-9471-5108E8295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924" y="1962855"/>
            <a:ext cx="724512" cy="784888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:a16="http://schemas.microsoft.com/office/drawing/2014/main" id="{EE454B64-4B99-744C-9104-81FF01C57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976" y="1958526"/>
            <a:ext cx="724512" cy="78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7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1B5102-4BA5-DE45-ADB8-ECBE0368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Hyper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083FBA-39A3-614F-819D-E22450C2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6EE06280-BE40-7442-84BA-957778394094}"/>
              </a:ext>
            </a:extLst>
          </p:cNvPr>
          <p:cNvSpPr/>
          <p:nvPr/>
        </p:nvSpPr>
        <p:spPr>
          <a:xfrm>
            <a:off x="1779369" y="3468267"/>
            <a:ext cx="5785735" cy="605500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VMM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E8023F3A-A443-0B41-8942-2FA300EBCB25}"/>
              </a:ext>
            </a:extLst>
          </p:cNvPr>
          <p:cNvSpPr/>
          <p:nvPr/>
        </p:nvSpPr>
        <p:spPr>
          <a:xfrm>
            <a:off x="1779371" y="4389686"/>
            <a:ext cx="5785733" cy="59096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C0504D"/>
                </a:solidFill>
                <a:cs typeface="Arial Narrow"/>
              </a:rPr>
              <a:t>Hardware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7D11712D-2BF4-2D48-B837-419CDD123CF0}"/>
              </a:ext>
            </a:extLst>
          </p:cNvPr>
          <p:cNvSpPr/>
          <p:nvPr/>
        </p:nvSpPr>
        <p:spPr>
          <a:xfrm>
            <a:off x="1792986" y="1084916"/>
            <a:ext cx="1730901" cy="2208432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cxnSp>
        <p:nvCxnSpPr>
          <p:cNvPr id="10" name="Straight Connector 13">
            <a:extLst>
              <a:ext uri="{FF2B5EF4-FFF2-40B4-BE49-F238E27FC236}">
                <a16:creationId xmlns:a16="http://schemas.microsoft.com/office/drawing/2014/main" id="{590DB449-6061-C749-A310-E0997E4BDA73}"/>
              </a:ext>
            </a:extLst>
          </p:cNvPr>
          <p:cNvCxnSpPr>
            <a:cxnSpLocks/>
          </p:cNvCxnSpPr>
          <p:nvPr/>
        </p:nvCxnSpPr>
        <p:spPr>
          <a:xfrm>
            <a:off x="1552817" y="4169214"/>
            <a:ext cx="6074741" cy="0"/>
          </a:xfrm>
          <a:prstGeom prst="line">
            <a:avLst/>
          </a:prstGeom>
          <a:ln>
            <a:solidFill>
              <a:srgbClr val="C050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27">
            <a:extLst>
              <a:ext uri="{FF2B5EF4-FFF2-40B4-BE49-F238E27FC236}">
                <a16:creationId xmlns:a16="http://schemas.microsoft.com/office/drawing/2014/main" id="{9F7ADAC0-650A-A14D-8077-F128C8B07896}"/>
              </a:ext>
            </a:extLst>
          </p:cNvPr>
          <p:cNvSpPr/>
          <p:nvPr/>
        </p:nvSpPr>
        <p:spPr>
          <a:xfrm>
            <a:off x="1949658" y="1574659"/>
            <a:ext cx="1417555" cy="103386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Apache</a:t>
            </a:r>
          </a:p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MySQL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2F7F0AC-BFA9-2B4B-B1BF-3A95E218652E}"/>
              </a:ext>
            </a:extLst>
          </p:cNvPr>
          <p:cNvSpPr txBox="1"/>
          <p:nvPr/>
        </p:nvSpPr>
        <p:spPr>
          <a:xfrm>
            <a:off x="2040029" y="1170169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+mn-ea"/>
              </a:rPr>
              <a:t>Container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26" name="Rectangle 22">
            <a:extLst>
              <a:ext uri="{FF2B5EF4-FFF2-40B4-BE49-F238E27FC236}">
                <a16:creationId xmlns:a16="http://schemas.microsoft.com/office/drawing/2014/main" id="{BFCDA70B-DD66-924D-B0B7-AC07B013DF84}"/>
              </a:ext>
            </a:extLst>
          </p:cNvPr>
          <p:cNvSpPr/>
          <p:nvPr/>
        </p:nvSpPr>
        <p:spPr>
          <a:xfrm>
            <a:off x="1792986" y="2802440"/>
            <a:ext cx="1730901" cy="478057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Kernel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344F26EC-3658-1742-8E40-B09DF8A20AA3}"/>
              </a:ext>
            </a:extLst>
          </p:cNvPr>
          <p:cNvSpPr/>
          <p:nvPr/>
        </p:nvSpPr>
        <p:spPr>
          <a:xfrm>
            <a:off x="3796796" y="1062425"/>
            <a:ext cx="1730901" cy="2208432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BB275935-0E2E-9D4A-8DF5-AB6E52F01F0F}"/>
              </a:ext>
            </a:extLst>
          </p:cNvPr>
          <p:cNvSpPr/>
          <p:nvPr/>
        </p:nvSpPr>
        <p:spPr>
          <a:xfrm>
            <a:off x="3953468" y="1552168"/>
            <a:ext cx="1417555" cy="103386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Tomcat</a:t>
            </a:r>
          </a:p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Memcached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E56F110-B96E-5541-A1A0-D6F47F200596}"/>
              </a:ext>
            </a:extLst>
          </p:cNvPr>
          <p:cNvSpPr txBox="1"/>
          <p:nvPr/>
        </p:nvSpPr>
        <p:spPr>
          <a:xfrm>
            <a:off x="4043839" y="1147678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+mn-ea"/>
              </a:rPr>
              <a:t>Container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33" name="Rectangle 22">
            <a:extLst>
              <a:ext uri="{FF2B5EF4-FFF2-40B4-BE49-F238E27FC236}">
                <a16:creationId xmlns:a16="http://schemas.microsoft.com/office/drawing/2014/main" id="{97D05EF7-6652-394E-80B7-6ABFABF28780}"/>
              </a:ext>
            </a:extLst>
          </p:cNvPr>
          <p:cNvSpPr/>
          <p:nvPr/>
        </p:nvSpPr>
        <p:spPr>
          <a:xfrm>
            <a:off x="3790848" y="2796297"/>
            <a:ext cx="1730901" cy="478057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Kernel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50A8CE5B-FE48-AC4B-953A-76D976E92787}"/>
              </a:ext>
            </a:extLst>
          </p:cNvPr>
          <p:cNvSpPr/>
          <p:nvPr/>
        </p:nvSpPr>
        <p:spPr>
          <a:xfrm>
            <a:off x="5821489" y="1059150"/>
            <a:ext cx="1730901" cy="2208432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9DD1C0BF-2630-5346-8474-EE56924803A7}"/>
              </a:ext>
            </a:extLst>
          </p:cNvPr>
          <p:cNvSpPr/>
          <p:nvPr/>
        </p:nvSpPr>
        <p:spPr>
          <a:xfrm>
            <a:off x="5978161" y="1548893"/>
            <a:ext cx="1417555" cy="103386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Nginx</a:t>
            </a:r>
          </a:p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Redis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46BF94B-44F3-604B-A496-3E0C0DB43BCF}"/>
              </a:ext>
            </a:extLst>
          </p:cNvPr>
          <p:cNvSpPr txBox="1"/>
          <p:nvPr/>
        </p:nvSpPr>
        <p:spPr>
          <a:xfrm>
            <a:off x="6068532" y="1144403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+mn-ea"/>
              </a:rPr>
              <a:t>Container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EA143591-F1AB-6549-AEB3-C9EFAED43A59}"/>
              </a:ext>
            </a:extLst>
          </p:cNvPr>
          <p:cNvSpPr/>
          <p:nvPr/>
        </p:nvSpPr>
        <p:spPr>
          <a:xfrm>
            <a:off x="5821489" y="2776674"/>
            <a:ext cx="1730901" cy="478057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Kernel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8702354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1B5102-4BA5-DE45-ADB8-ECBE0368F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Unikernel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083FBA-39A3-614F-819D-E22450C2E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6EE06280-BE40-7442-84BA-957778394094}"/>
              </a:ext>
            </a:extLst>
          </p:cNvPr>
          <p:cNvSpPr/>
          <p:nvPr/>
        </p:nvSpPr>
        <p:spPr>
          <a:xfrm>
            <a:off x="1779369" y="3468267"/>
            <a:ext cx="5785735" cy="605500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Arial Narrow"/>
              </a:rPr>
              <a:t>VMM</a:t>
            </a:r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8" name="Rectangle 24">
            <a:extLst>
              <a:ext uri="{FF2B5EF4-FFF2-40B4-BE49-F238E27FC236}">
                <a16:creationId xmlns:a16="http://schemas.microsoft.com/office/drawing/2014/main" id="{E8023F3A-A443-0B41-8942-2FA300EBCB25}"/>
              </a:ext>
            </a:extLst>
          </p:cNvPr>
          <p:cNvSpPr/>
          <p:nvPr/>
        </p:nvSpPr>
        <p:spPr>
          <a:xfrm>
            <a:off x="1779371" y="4389686"/>
            <a:ext cx="5785733" cy="59096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C0504D"/>
                </a:solidFill>
                <a:cs typeface="Arial Narrow"/>
              </a:rPr>
              <a:t>Hardware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7D11712D-2BF4-2D48-B837-419CDD123CF0}"/>
              </a:ext>
            </a:extLst>
          </p:cNvPr>
          <p:cNvSpPr/>
          <p:nvPr/>
        </p:nvSpPr>
        <p:spPr>
          <a:xfrm>
            <a:off x="1792986" y="1084916"/>
            <a:ext cx="1730901" cy="2208432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cxnSp>
        <p:nvCxnSpPr>
          <p:cNvPr id="10" name="Straight Connector 13">
            <a:extLst>
              <a:ext uri="{FF2B5EF4-FFF2-40B4-BE49-F238E27FC236}">
                <a16:creationId xmlns:a16="http://schemas.microsoft.com/office/drawing/2014/main" id="{590DB449-6061-C749-A310-E0997E4BDA73}"/>
              </a:ext>
            </a:extLst>
          </p:cNvPr>
          <p:cNvCxnSpPr>
            <a:cxnSpLocks/>
          </p:cNvCxnSpPr>
          <p:nvPr/>
        </p:nvCxnSpPr>
        <p:spPr>
          <a:xfrm>
            <a:off x="1552817" y="4169214"/>
            <a:ext cx="6074741" cy="0"/>
          </a:xfrm>
          <a:prstGeom prst="line">
            <a:avLst/>
          </a:prstGeom>
          <a:ln>
            <a:solidFill>
              <a:srgbClr val="C050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27">
            <a:extLst>
              <a:ext uri="{FF2B5EF4-FFF2-40B4-BE49-F238E27FC236}">
                <a16:creationId xmlns:a16="http://schemas.microsoft.com/office/drawing/2014/main" id="{9F7ADAC0-650A-A14D-8077-F128C8B07896}"/>
              </a:ext>
            </a:extLst>
          </p:cNvPr>
          <p:cNvSpPr/>
          <p:nvPr/>
        </p:nvSpPr>
        <p:spPr>
          <a:xfrm>
            <a:off x="1949658" y="1574659"/>
            <a:ext cx="1417555" cy="1577303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Apache</a:t>
            </a:r>
          </a:p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MySQL</a:t>
            </a:r>
          </a:p>
          <a:p>
            <a:pPr algn="ctr"/>
            <a:r>
              <a:rPr lang="en-US" altLang="zh-CN" sz="1600" dirty="0" err="1">
                <a:solidFill>
                  <a:srgbClr val="C0504D"/>
                </a:solidFill>
                <a:cs typeface="Arial Narrow"/>
              </a:rPr>
              <a:t>LibOS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2F7F0AC-BFA9-2B4B-B1BF-3A95E218652E}"/>
              </a:ext>
            </a:extLst>
          </p:cNvPr>
          <p:cNvSpPr txBox="1"/>
          <p:nvPr/>
        </p:nvSpPr>
        <p:spPr>
          <a:xfrm>
            <a:off x="2040029" y="1170169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latin typeface="+mn-ea"/>
              </a:rPr>
              <a:t>Unikernel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344F26EC-3658-1742-8E40-B09DF8A20AA3}"/>
              </a:ext>
            </a:extLst>
          </p:cNvPr>
          <p:cNvSpPr/>
          <p:nvPr/>
        </p:nvSpPr>
        <p:spPr>
          <a:xfrm>
            <a:off x="3796796" y="1062425"/>
            <a:ext cx="1730901" cy="2208432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BB275935-0E2E-9D4A-8DF5-AB6E52F01F0F}"/>
              </a:ext>
            </a:extLst>
          </p:cNvPr>
          <p:cNvSpPr/>
          <p:nvPr/>
        </p:nvSpPr>
        <p:spPr>
          <a:xfrm>
            <a:off x="3953468" y="1552168"/>
            <a:ext cx="1417555" cy="1599794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Tomcat</a:t>
            </a:r>
          </a:p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Memcached</a:t>
            </a:r>
          </a:p>
          <a:p>
            <a:pPr algn="ctr"/>
            <a:r>
              <a:rPr lang="en-US" altLang="zh-CN" sz="1600" dirty="0" err="1">
                <a:solidFill>
                  <a:srgbClr val="C0504D"/>
                </a:solidFill>
                <a:cs typeface="Arial Narrow"/>
              </a:rPr>
              <a:t>LibOS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E56F110-B96E-5541-A1A0-D6F47F200596}"/>
              </a:ext>
            </a:extLst>
          </p:cNvPr>
          <p:cNvSpPr txBox="1"/>
          <p:nvPr/>
        </p:nvSpPr>
        <p:spPr>
          <a:xfrm>
            <a:off x="4043839" y="1147678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latin typeface="+mn-ea"/>
              </a:rPr>
              <a:t>Unikernel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50A8CE5B-FE48-AC4B-953A-76D976E92787}"/>
              </a:ext>
            </a:extLst>
          </p:cNvPr>
          <p:cNvSpPr/>
          <p:nvPr/>
        </p:nvSpPr>
        <p:spPr>
          <a:xfrm>
            <a:off x="5821489" y="1059150"/>
            <a:ext cx="1730901" cy="2208432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9DD1C0BF-2630-5346-8474-EE56924803A7}"/>
              </a:ext>
            </a:extLst>
          </p:cNvPr>
          <p:cNvSpPr/>
          <p:nvPr/>
        </p:nvSpPr>
        <p:spPr>
          <a:xfrm>
            <a:off x="5978161" y="1548893"/>
            <a:ext cx="1417555" cy="160306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Nginx</a:t>
            </a:r>
          </a:p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Redis</a:t>
            </a:r>
          </a:p>
          <a:p>
            <a:pPr algn="ctr"/>
            <a:r>
              <a:rPr lang="en-US" altLang="zh-CN" sz="1600" dirty="0" err="1">
                <a:solidFill>
                  <a:srgbClr val="C0504D"/>
                </a:solidFill>
                <a:cs typeface="Arial Narrow"/>
              </a:rPr>
              <a:t>LibOS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46BF94B-44F3-604B-A496-3E0C0DB43BCF}"/>
              </a:ext>
            </a:extLst>
          </p:cNvPr>
          <p:cNvSpPr txBox="1"/>
          <p:nvPr/>
        </p:nvSpPr>
        <p:spPr>
          <a:xfrm>
            <a:off x="6068532" y="1144403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latin typeface="+mn-ea"/>
              </a:rPr>
              <a:t>Unikernel</a:t>
            </a:r>
            <a:endParaRPr kumimoji="1"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427408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BEEF49-8E79-404E-8CD1-6A6C4D11D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Density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F9C693-6A9A-C640-84AA-49B9877E5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density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A8F978-7672-5141-96A7-D2BE1BF50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267D2FF-73CF-5D41-89E5-7C7F6078E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5774"/>
            <a:ext cx="9144000" cy="247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3532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F320F5-61B7-EA40-A7CA-19EC33383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Popular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Path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05F7C9-20F3-864A-8120-B85C33536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334" y="1103039"/>
            <a:ext cx="8229600" cy="1887845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Definition</a:t>
            </a:r>
          </a:p>
          <a:p>
            <a:pPr lvl="1"/>
            <a:r>
              <a:rPr kumimoji="1" lang="en-US" altLang="zh-CN" dirty="0"/>
              <a:t>lines of code in the kernel source files, which are commonly executed in the system’s normal workload</a:t>
            </a:r>
          </a:p>
          <a:p>
            <a:r>
              <a:rPr kumimoji="1" lang="en-US" altLang="zh-CN" dirty="0"/>
              <a:t>Key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insight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dirty="0">
                <a:solidFill>
                  <a:srgbClr val="FF0000"/>
                </a:solidFill>
              </a:rPr>
              <a:t>popular paths </a:t>
            </a:r>
            <a:r>
              <a:rPr kumimoji="1" lang="en-US" altLang="zh-CN" dirty="0"/>
              <a:t>contain many fewer bugs!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854A30-1B28-884D-9439-5241DC76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988A6C4-4241-414E-86A7-9F318B16D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3000583"/>
            <a:ext cx="4584717" cy="261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6765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32EDFC-38A5-4E41-90FD-21638F123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Lock-in-Pop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D92879-CBF1-A845-8BB6-EFFB83D09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894" y="1105497"/>
            <a:ext cx="8686800" cy="1175940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dirty="0"/>
              <a:t>Lock applications into using only popular paths</a:t>
            </a:r>
          </a:p>
          <a:p>
            <a:r>
              <a:rPr lang="en-US" altLang="zh-CN" dirty="0"/>
              <a:t>Safely re-create file directories with basic calls like open(), read(), write(), close() to avoid using unpopular paths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53C2624-F50E-2947-B655-68484673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ACF6B70-C203-5C4D-996D-99B5D02BB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896" y="2277295"/>
            <a:ext cx="3632292" cy="343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339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2F75-137D-074E-A873-F3717320E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Considering</a:t>
            </a:r>
            <a:r>
              <a:rPr lang="zh-CN" altLang="en-US" dirty="0"/>
              <a:t> </a:t>
            </a:r>
            <a:r>
              <a:rPr lang="en-US" altLang="zh-CN" dirty="0"/>
              <a:t>Timeline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Process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51A96-CCC3-6D40-9F86-049CC4250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I</a:t>
            </a:r>
            <a:r>
              <a:rPr lang="en-US" dirty="0"/>
              <a:t>nitialization p</a:t>
            </a:r>
            <a:r>
              <a:rPr lang="en-US" altLang="zh-CN" dirty="0"/>
              <a:t>hase</a:t>
            </a:r>
            <a:endParaRPr lang="en-US" dirty="0"/>
          </a:p>
          <a:p>
            <a:pPr lvl="1"/>
            <a:r>
              <a:rPr lang="en-US" dirty="0"/>
              <a:t>Read configuration files</a:t>
            </a:r>
          </a:p>
          <a:p>
            <a:pPr lvl="1"/>
            <a:r>
              <a:rPr lang="en-US" dirty="0"/>
              <a:t>Fork worker processes</a:t>
            </a:r>
          </a:p>
          <a:p>
            <a:pPr lvl="1"/>
            <a:r>
              <a:rPr lang="en-US" dirty="0"/>
              <a:t>Execute other programs</a:t>
            </a:r>
          </a:p>
          <a:p>
            <a:pPr lvl="1"/>
            <a:r>
              <a:rPr lang="en-US" dirty="0"/>
              <a:t>Create files and set their permissions</a:t>
            </a:r>
          </a:p>
          <a:p>
            <a:r>
              <a:rPr lang="en-US" altLang="zh-CN" dirty="0"/>
              <a:t>Serving</a:t>
            </a:r>
            <a:r>
              <a:rPr lang="zh-CN" altLang="en-US" dirty="0"/>
              <a:t> </a:t>
            </a:r>
            <a:r>
              <a:rPr lang="en-US" dirty="0"/>
              <a:t>phase</a:t>
            </a:r>
          </a:p>
          <a:p>
            <a:pPr lvl="1"/>
            <a:r>
              <a:rPr lang="en-US" dirty="0"/>
              <a:t>Handle client requests</a:t>
            </a:r>
          </a:p>
          <a:p>
            <a:pPr lvl="1"/>
            <a:r>
              <a:rPr lang="en-US" dirty="0"/>
              <a:t>Establish connections</a:t>
            </a:r>
          </a:p>
          <a:p>
            <a:pPr lvl="1"/>
            <a:r>
              <a:rPr lang="en-US" dirty="0"/>
              <a:t>…</a:t>
            </a:r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6A976-2781-274A-9434-967B7C88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78057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B797D-829F-8045-8226-5C3743AB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</a:t>
            </a:r>
            <a:r>
              <a:rPr lang="zh-CN" altLang="en-US" dirty="0"/>
              <a:t> </a:t>
            </a:r>
            <a:r>
              <a:rPr lang="en-US" altLang="zh-CN" dirty="0"/>
              <a:t>Apache</a:t>
            </a:r>
            <a:r>
              <a:rPr lang="zh-CN" altLang="en-US" dirty="0"/>
              <a:t> </a:t>
            </a:r>
            <a:r>
              <a:rPr lang="en-US" altLang="zh-CN" dirty="0"/>
              <a:t>Web</a:t>
            </a:r>
            <a:r>
              <a:rPr lang="zh-CN" altLang="en-US" dirty="0"/>
              <a:t> </a:t>
            </a:r>
            <a:r>
              <a:rPr lang="en-US" altLang="zh-CN" dirty="0"/>
              <a:t>Server</a:t>
            </a:r>
            <a:endParaRPr lang="en-C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E5E2C3-0478-D04F-BEB6-21E28EF30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143884"/>
            <a:ext cx="9148283" cy="415307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F70DE-1CF7-D944-9395-2B715E9F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0633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504B3-425C-924C-B32D-2CDBFEFF2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Temporal System Call Specialization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462A9-2584-7940-9F4B-529E24DD4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Disable additional system calls that are needed only during the initialization phase, after entering the serving phase</a:t>
            </a:r>
          </a:p>
          <a:p>
            <a:endParaRPr lang="en-C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BD026-98A7-164B-96A6-5D610659A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682E0-BAD7-CA4C-8791-FA636EA33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19319"/>
            <a:ext cx="9144000" cy="174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719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BDADD4-FD87-1345-9E44-E628087F9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2C45C1-E313-2844-BB57-EC21DA17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20" y="1259494"/>
            <a:ext cx="8380920" cy="403746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Fine-grained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isolation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Reduced attack surface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Small TCB and Reference monitor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Defense in depth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63E6D1-71C9-8749-BE74-73EB71E3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54983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C7A51D-3C84-1948-A464-E4EA6F50C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TCB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EF6EDF-BF33-9942-B917-A49730821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Trusted Computing Base (TCB)</a:t>
            </a:r>
          </a:p>
          <a:p>
            <a:pPr lvl="1"/>
            <a:r>
              <a:rPr lang="en-US" altLang="zh-CN" dirty="0"/>
              <a:t>A trusted component is a part of the system that we rely upon to operate correctly</a:t>
            </a:r>
          </a:p>
          <a:p>
            <a:r>
              <a:rPr lang="en-US" altLang="zh-CN" dirty="0"/>
              <a:t>TCB</a:t>
            </a:r>
            <a:r>
              <a:rPr lang="zh-CN" altLang="en-US" dirty="0"/>
              <a:t> </a:t>
            </a:r>
            <a:r>
              <a:rPr lang="en-US" altLang="zh-CN" dirty="0"/>
              <a:t>lets us separate the system into two parts</a:t>
            </a:r>
          </a:p>
          <a:p>
            <a:pPr lvl="1"/>
            <a:r>
              <a:rPr lang="en-US" altLang="zh-CN" dirty="0"/>
              <a:t>The part that is security-critical (the TCB)</a:t>
            </a:r>
          </a:p>
          <a:p>
            <a:pPr lvl="1"/>
            <a:r>
              <a:rPr lang="en-US" altLang="zh-CN" dirty="0"/>
              <a:t>Everything else.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178E5E-377D-1940-A1B0-45D4CBD75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5322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A0D4CD-A1E3-2648-91F5-CDFB5B63A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41B338-552D-7247-80D1-05F2EAD7F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3396207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dirty="0"/>
              <a:t>100% isolation is usually not what we want</a:t>
            </a:r>
          </a:p>
          <a:p>
            <a:r>
              <a:rPr kumimoji="1" lang="en-US" altLang="zh-CN" dirty="0"/>
              <a:t>W</a:t>
            </a:r>
            <a:r>
              <a:rPr lang="en-US" altLang="zh-CN" dirty="0"/>
              <a:t>e need controlled sharing/interaction as well</a:t>
            </a:r>
          </a:p>
          <a:p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does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guard</a:t>
            </a:r>
            <a:r>
              <a:rPr lang="zh-CN" altLang="en-US" dirty="0"/>
              <a:t> </a:t>
            </a:r>
            <a:r>
              <a:rPr lang="en-US" altLang="zh-CN" dirty="0"/>
              <a:t>do?</a:t>
            </a:r>
          </a:p>
          <a:p>
            <a:pPr lvl="1"/>
            <a:r>
              <a:rPr lang="en-US" altLang="zh-CN" dirty="0"/>
              <a:t>Authenticate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zh-CN" altLang="en-US" dirty="0"/>
              <a:t>验证身份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Authorize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zh-CN" altLang="en-US" dirty="0"/>
              <a:t>授权</a:t>
            </a:r>
            <a:r>
              <a:rPr lang="en-US" altLang="zh-CN" dirty="0"/>
              <a:t>)</a:t>
            </a:r>
          </a:p>
          <a:p>
            <a:pPr lvl="1"/>
            <a:r>
              <a:rPr lang="en-US" altLang="zh-CN" dirty="0"/>
              <a:t>Audit</a:t>
            </a:r>
            <a:r>
              <a:rPr lang="zh-CN" altLang="en-US" dirty="0"/>
              <a:t> </a:t>
            </a:r>
            <a:r>
              <a:rPr lang="en-US" altLang="zh-CN" dirty="0"/>
              <a:t>(</a:t>
            </a:r>
            <a:r>
              <a:rPr lang="zh-CN" altLang="en-US" dirty="0"/>
              <a:t>审计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Separation</a:t>
            </a:r>
            <a:r>
              <a:rPr lang="zh-CN" altLang="en-US" dirty="0"/>
              <a:t> </a:t>
            </a:r>
            <a:r>
              <a:rPr lang="en-US" altLang="zh-CN" dirty="0"/>
              <a:t>policy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mechanism</a:t>
            </a:r>
          </a:p>
          <a:p>
            <a:pPr lvl="1"/>
            <a:r>
              <a:rPr lang="en-US" altLang="zh-CN" dirty="0"/>
              <a:t>To ease reasoning</a:t>
            </a:r>
          </a:p>
          <a:p>
            <a:pPr lvl="1"/>
            <a:r>
              <a:rPr lang="en-US" altLang="zh-CN" dirty="0"/>
              <a:t>To ease evolution of policy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EA4E72-AF92-5C40-8C52-EBD3F5CF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8F8C6AB-F72D-4248-BB6B-8DBBAA540998}"/>
              </a:ext>
            </a:extLst>
          </p:cNvPr>
          <p:cNvGrpSpPr/>
          <p:nvPr/>
        </p:nvGrpSpPr>
        <p:grpSpPr>
          <a:xfrm>
            <a:off x="3238555" y="2127436"/>
            <a:ext cx="5905445" cy="2602271"/>
            <a:chOff x="1445076" y="2857500"/>
            <a:chExt cx="6226467" cy="274373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9994D26D-5EDF-084A-A493-25414FAC510D}"/>
                </a:ext>
              </a:extLst>
            </p:cNvPr>
            <p:cNvSpPr/>
            <p:nvPr/>
          </p:nvSpPr>
          <p:spPr>
            <a:xfrm>
              <a:off x="4572000" y="2857500"/>
              <a:ext cx="3048000" cy="2743731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D1E2E50-3A5B-A74B-B641-6C733724902B}"/>
                </a:ext>
              </a:extLst>
            </p:cNvPr>
            <p:cNvSpPr txBox="1"/>
            <p:nvPr/>
          </p:nvSpPr>
          <p:spPr>
            <a:xfrm>
              <a:off x="1445076" y="3585542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Principal</a:t>
              </a:r>
              <a:endParaRPr kumimoji="1"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B33F414-7764-2B40-9F13-1A62F1D938A1}"/>
                </a:ext>
              </a:extLst>
            </p:cNvPr>
            <p:cNvSpPr/>
            <p:nvPr/>
          </p:nvSpPr>
          <p:spPr>
            <a:xfrm>
              <a:off x="4877594" y="4417192"/>
              <a:ext cx="1219200" cy="109749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Audit</a:t>
              </a:r>
              <a:r>
                <a:rPr kumimoji="1" lang="zh-CN" altLang="en-US" dirty="0">
                  <a:solidFill>
                    <a:schemeClr val="tx1"/>
                  </a:solidFill>
                </a:rPr>
                <a:t> </a:t>
              </a:r>
              <a:r>
                <a:rPr kumimoji="1" lang="en-US" altLang="zh-CN" dirty="0">
                  <a:solidFill>
                    <a:schemeClr val="tx1"/>
                  </a:solidFill>
                </a:rPr>
                <a:t>Log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直线箭头连接符 9">
              <a:extLst>
                <a:ext uri="{FF2B5EF4-FFF2-40B4-BE49-F238E27FC236}">
                  <a16:creationId xmlns:a16="http://schemas.microsoft.com/office/drawing/2014/main" id="{B85E6FFD-3ECA-7D48-9CED-C29773D79A9D}"/>
                </a:ext>
              </a:extLst>
            </p:cNvPr>
            <p:cNvCxnSpPr/>
            <p:nvPr/>
          </p:nvCxnSpPr>
          <p:spPr>
            <a:xfrm>
              <a:off x="2671347" y="3770208"/>
              <a:ext cx="2376264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96D0B1D-7353-F047-B3E2-2F01246B9E99}"/>
                </a:ext>
              </a:extLst>
            </p:cNvPr>
            <p:cNvSpPr txBox="1"/>
            <p:nvPr/>
          </p:nvSpPr>
          <p:spPr>
            <a:xfrm>
              <a:off x="5034788" y="3585542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Guard</a:t>
              </a:r>
              <a:endParaRPr kumimoji="1"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5E60ADD-36C2-A54B-A7E2-AD8519E9EA84}"/>
                </a:ext>
              </a:extLst>
            </p:cNvPr>
            <p:cNvSpPr txBox="1"/>
            <p:nvPr/>
          </p:nvSpPr>
          <p:spPr>
            <a:xfrm>
              <a:off x="5047611" y="2944616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Policy</a:t>
              </a:r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6967739-FEFE-1040-8D91-CEE6D48332A0}"/>
                </a:ext>
              </a:extLst>
            </p:cNvPr>
            <p:cNvSpPr txBox="1"/>
            <p:nvPr/>
          </p:nvSpPr>
          <p:spPr>
            <a:xfrm>
              <a:off x="6384011" y="3585542"/>
              <a:ext cx="12875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Resources</a:t>
              </a:r>
              <a:endParaRPr kumimoji="1"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FA5417C-D48D-7C4C-B162-933227FF49A9}"/>
                </a:ext>
              </a:extLst>
            </p:cNvPr>
            <p:cNvSpPr txBox="1"/>
            <p:nvPr/>
          </p:nvSpPr>
          <p:spPr>
            <a:xfrm>
              <a:off x="3275443" y="3433564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Request</a:t>
              </a:r>
              <a:endParaRPr kumimoji="1" lang="zh-CN" altLang="en-US" dirty="0"/>
            </a:p>
          </p:txBody>
        </p:sp>
        <p:cxnSp>
          <p:nvCxnSpPr>
            <p:cNvPr id="16" name="直线箭头连接符 15">
              <a:extLst>
                <a:ext uri="{FF2B5EF4-FFF2-40B4-BE49-F238E27FC236}">
                  <a16:creationId xmlns:a16="http://schemas.microsoft.com/office/drawing/2014/main" id="{C993BA29-FCCC-7741-B0BE-31F66CC11EC1}"/>
                </a:ext>
              </a:extLst>
            </p:cNvPr>
            <p:cNvCxnSpPr/>
            <p:nvPr/>
          </p:nvCxnSpPr>
          <p:spPr>
            <a:xfrm>
              <a:off x="5447720" y="3313948"/>
              <a:ext cx="0" cy="348492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箭头连接符 16">
              <a:extLst>
                <a:ext uri="{FF2B5EF4-FFF2-40B4-BE49-F238E27FC236}">
                  <a16:creationId xmlns:a16="http://schemas.microsoft.com/office/drawing/2014/main" id="{DA4050DC-6500-744B-9F08-42B3D0A4BD52}"/>
                </a:ext>
              </a:extLst>
            </p:cNvPr>
            <p:cNvCxnSpPr>
              <a:cxnSpLocks/>
            </p:cNvCxnSpPr>
            <p:nvPr/>
          </p:nvCxnSpPr>
          <p:spPr>
            <a:xfrm>
              <a:off x="5432852" y="3880873"/>
              <a:ext cx="0" cy="920843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箭头连接符 18">
              <a:extLst>
                <a:ext uri="{FF2B5EF4-FFF2-40B4-BE49-F238E27FC236}">
                  <a16:creationId xmlns:a16="http://schemas.microsoft.com/office/drawing/2014/main" id="{57D96894-C2D1-DA45-B13A-7CD259A7492F}"/>
                </a:ext>
              </a:extLst>
            </p:cNvPr>
            <p:cNvCxnSpPr>
              <a:cxnSpLocks/>
            </p:cNvCxnSpPr>
            <p:nvPr/>
          </p:nvCxnSpPr>
          <p:spPr>
            <a:xfrm>
              <a:off x="5860656" y="3770208"/>
              <a:ext cx="462787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21789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8B4420-351C-F942-8F0A-A2D69423A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96F94F-0D7A-C54D-B7DA-0787EE607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4765"/>
            <a:ext cx="8229600" cy="3771636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dirty="0"/>
              <a:t>Reference monitor concept was defined in 1972 by James Anderson to describe design requirements on a “reference validation mechanism” </a:t>
            </a:r>
          </a:p>
          <a:p>
            <a:pPr lvl="1"/>
            <a:r>
              <a:rPr lang="en-US" altLang="zh-CN" dirty="0"/>
              <a:t>The reference validation mechanism must always be invoked (</a:t>
            </a:r>
            <a:r>
              <a:rPr lang="en-US" altLang="zh-CN" dirty="0">
                <a:solidFill>
                  <a:srgbClr val="00B0F0"/>
                </a:solidFill>
              </a:rPr>
              <a:t>complete mediation</a:t>
            </a:r>
            <a:r>
              <a:rPr lang="en-US" altLang="zh-CN" dirty="0"/>
              <a:t>). </a:t>
            </a:r>
          </a:p>
          <a:p>
            <a:pPr lvl="1"/>
            <a:r>
              <a:rPr lang="en-US" altLang="zh-CN" dirty="0"/>
              <a:t>The reference validation mechanism must be tamperproof (</a:t>
            </a:r>
            <a:r>
              <a:rPr lang="en-US" altLang="zh-CN" dirty="0">
                <a:solidFill>
                  <a:srgbClr val="00B0F0"/>
                </a:solidFill>
              </a:rPr>
              <a:t>tamperproof</a:t>
            </a:r>
            <a:r>
              <a:rPr lang="en-US" altLang="zh-CN" dirty="0"/>
              <a:t>). </a:t>
            </a:r>
          </a:p>
          <a:p>
            <a:pPr lvl="1"/>
            <a:r>
              <a:rPr lang="en-US" altLang="zh-CN" dirty="0"/>
              <a:t>The reference validation mechanism must be small enough to be subject to analysis and tests, the completeness of which can be assured (</a:t>
            </a:r>
            <a:r>
              <a:rPr lang="en-US" altLang="zh-CN" dirty="0">
                <a:solidFill>
                  <a:srgbClr val="00B0F0"/>
                </a:solidFill>
              </a:rPr>
              <a:t>verifiable</a:t>
            </a:r>
            <a:r>
              <a:rPr lang="en-US" altLang="zh-CN" dirty="0"/>
              <a:t>).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E692BF-32C7-1C45-8168-BD2C0BDC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36424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703094-63A0-5647-B590-95E1B0AC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Microkernel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8AC7E1-95A3-0243-BD38-411988FD7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1FA4DF34-F5A3-9C4E-8347-261DF0AF8983}"/>
              </a:ext>
            </a:extLst>
          </p:cNvPr>
          <p:cNvSpPr/>
          <p:nvPr/>
        </p:nvSpPr>
        <p:spPr>
          <a:xfrm>
            <a:off x="1596501" y="2786695"/>
            <a:ext cx="5785735" cy="1571352"/>
          </a:xfrm>
          <a:prstGeom prst="rect">
            <a:avLst/>
          </a:prstGeom>
          <a:solidFill>
            <a:srgbClr val="C0504D"/>
          </a:solidFill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  <a:cs typeface="Arial Narrow"/>
            </a:endParaRP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54C46A07-255C-1349-9183-391C38858370}"/>
              </a:ext>
            </a:extLst>
          </p:cNvPr>
          <p:cNvSpPr/>
          <p:nvPr/>
        </p:nvSpPr>
        <p:spPr>
          <a:xfrm>
            <a:off x="1534049" y="4674821"/>
            <a:ext cx="5785733" cy="590969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solidFill>
                  <a:srgbClr val="C0504D"/>
                </a:solidFill>
                <a:cs typeface="Arial Narrow"/>
              </a:rPr>
              <a:t>Hardware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id="{91A3F83B-0FF3-D742-84A4-2EF2D0C8D3DD}"/>
              </a:ext>
            </a:extLst>
          </p:cNvPr>
          <p:cNvSpPr/>
          <p:nvPr/>
        </p:nvSpPr>
        <p:spPr>
          <a:xfrm>
            <a:off x="1517478" y="1082905"/>
            <a:ext cx="1730901" cy="1509940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cxnSp>
        <p:nvCxnSpPr>
          <p:cNvPr id="9" name="Straight Connector 13">
            <a:extLst>
              <a:ext uri="{FF2B5EF4-FFF2-40B4-BE49-F238E27FC236}">
                <a16:creationId xmlns:a16="http://schemas.microsoft.com/office/drawing/2014/main" id="{A8C7D40C-6B9C-3D4C-A31C-4D101D6A463D}"/>
              </a:ext>
            </a:extLst>
          </p:cNvPr>
          <p:cNvCxnSpPr>
            <a:cxnSpLocks/>
          </p:cNvCxnSpPr>
          <p:nvPr/>
        </p:nvCxnSpPr>
        <p:spPr>
          <a:xfrm>
            <a:off x="1307495" y="4454349"/>
            <a:ext cx="6074741" cy="0"/>
          </a:xfrm>
          <a:prstGeom prst="line">
            <a:avLst/>
          </a:prstGeom>
          <a:ln>
            <a:solidFill>
              <a:srgbClr val="C050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27">
            <a:extLst>
              <a:ext uri="{FF2B5EF4-FFF2-40B4-BE49-F238E27FC236}">
                <a16:creationId xmlns:a16="http://schemas.microsoft.com/office/drawing/2014/main" id="{7435B7B2-1878-9943-8C33-5A039FBDB6B6}"/>
              </a:ext>
            </a:extLst>
          </p:cNvPr>
          <p:cNvSpPr/>
          <p:nvPr/>
        </p:nvSpPr>
        <p:spPr>
          <a:xfrm>
            <a:off x="1674150" y="1572648"/>
            <a:ext cx="1417555" cy="863863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File</a:t>
            </a:r>
          </a:p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System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2BA4664-BEF4-0045-922E-89F0CFB14F04}"/>
              </a:ext>
            </a:extLst>
          </p:cNvPr>
          <p:cNvSpPr txBox="1"/>
          <p:nvPr/>
        </p:nvSpPr>
        <p:spPr>
          <a:xfrm>
            <a:off x="1954151" y="1167511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+mn-ea"/>
              </a:rPr>
              <a:t>Process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CD640483-47DA-E146-862A-0AD215771DFB}"/>
              </a:ext>
            </a:extLst>
          </p:cNvPr>
          <p:cNvSpPr/>
          <p:nvPr/>
        </p:nvSpPr>
        <p:spPr>
          <a:xfrm>
            <a:off x="3521288" y="1060414"/>
            <a:ext cx="1730901" cy="1509940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222245CD-4A3B-7A45-873C-47BC10AD509B}"/>
              </a:ext>
            </a:extLst>
          </p:cNvPr>
          <p:cNvSpPr/>
          <p:nvPr/>
        </p:nvSpPr>
        <p:spPr>
          <a:xfrm>
            <a:off x="3677960" y="1550157"/>
            <a:ext cx="1417555" cy="876181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Device</a:t>
            </a:r>
            <a:r>
              <a:rPr lang="zh-CN" altLang="en-US" sz="1600" dirty="0">
                <a:solidFill>
                  <a:srgbClr val="C0504D"/>
                </a:solidFill>
                <a:cs typeface="Arial Narrow"/>
              </a:rPr>
              <a:t> </a:t>
            </a:r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Driver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210C07F-D9E3-F24F-9181-C9A3AB635C55}"/>
              </a:ext>
            </a:extLst>
          </p:cNvPr>
          <p:cNvSpPr txBox="1"/>
          <p:nvPr/>
        </p:nvSpPr>
        <p:spPr>
          <a:xfrm>
            <a:off x="3908467" y="1132068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+mn-ea"/>
              </a:rPr>
              <a:t>Process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7F727999-8445-584E-BB97-6C7DD67F34C5}"/>
              </a:ext>
            </a:extLst>
          </p:cNvPr>
          <p:cNvSpPr/>
          <p:nvPr/>
        </p:nvSpPr>
        <p:spPr>
          <a:xfrm>
            <a:off x="5545981" y="1057139"/>
            <a:ext cx="1730901" cy="1509940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id="{9B707F05-4828-D343-BE47-ABD107F1E221}"/>
              </a:ext>
            </a:extLst>
          </p:cNvPr>
          <p:cNvSpPr/>
          <p:nvPr/>
        </p:nvSpPr>
        <p:spPr>
          <a:xfrm>
            <a:off x="5702653" y="1546882"/>
            <a:ext cx="1417555" cy="877975"/>
          </a:xfrm>
          <a:prstGeom prst="rect">
            <a:avLst/>
          </a:prstGeom>
          <a:noFill/>
          <a:ln>
            <a:solidFill>
              <a:srgbClr val="C050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504D"/>
                </a:solidFill>
                <a:cs typeface="Arial Narrow"/>
              </a:rPr>
              <a:t>Application</a:t>
            </a:r>
            <a:endParaRPr lang="en-US" sz="1600" dirty="0">
              <a:solidFill>
                <a:srgbClr val="C0504D"/>
              </a:solidFill>
              <a:cs typeface="Arial Narrow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D77CA7A-094F-AE41-ADB4-94057189742F}"/>
              </a:ext>
            </a:extLst>
          </p:cNvPr>
          <p:cNvSpPr txBox="1"/>
          <p:nvPr/>
        </p:nvSpPr>
        <p:spPr>
          <a:xfrm>
            <a:off x="5889667" y="1129827"/>
            <a:ext cx="1266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+mn-ea"/>
              </a:rPr>
              <a:t>Process</a:t>
            </a:r>
            <a:endParaRPr kumimoji="1" lang="zh-CN" altLang="en-US" dirty="0">
              <a:latin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FA2460A-DC24-DC46-A007-9F9880C1DE5A}"/>
              </a:ext>
            </a:extLst>
          </p:cNvPr>
          <p:cNvSpPr txBox="1"/>
          <p:nvPr/>
        </p:nvSpPr>
        <p:spPr>
          <a:xfrm>
            <a:off x="1542688" y="4037294"/>
            <a:ext cx="1490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chemeClr val="bg1"/>
                </a:solidFill>
                <a:latin typeface="+mn-ea"/>
              </a:rPr>
              <a:t>Microkenrel</a:t>
            </a:r>
            <a:endParaRPr kumimoji="1" lang="zh-CN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EE725D3-6B09-7743-A021-E75FBD02A7FE}"/>
              </a:ext>
            </a:extLst>
          </p:cNvPr>
          <p:cNvSpPr/>
          <p:nvPr/>
        </p:nvSpPr>
        <p:spPr>
          <a:xfrm>
            <a:off x="5536568" y="3059929"/>
            <a:ext cx="1761764" cy="485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+mn-ea"/>
              </a:rPr>
              <a:t>Reference</a:t>
            </a:r>
            <a:r>
              <a:rPr kumimoji="1" lang="zh-CN" altLang="en-US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+mn-ea"/>
              </a:rPr>
              <a:t>Monitor</a:t>
            </a:r>
            <a:endParaRPr kumimoji="1" lang="zh-CN" altLang="en-US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1864B883-DD5D-734D-8149-B42580E845F3}"/>
              </a:ext>
            </a:extLst>
          </p:cNvPr>
          <p:cNvCxnSpPr>
            <a:cxnSpLocks/>
          </p:cNvCxnSpPr>
          <p:nvPr/>
        </p:nvCxnSpPr>
        <p:spPr>
          <a:xfrm>
            <a:off x="6444208" y="2424857"/>
            <a:ext cx="0" cy="644926"/>
          </a:xfrm>
          <a:prstGeom prst="straightConnector1">
            <a:avLst/>
          </a:prstGeom>
          <a:ln w="444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>
            <a:extLst>
              <a:ext uri="{FF2B5EF4-FFF2-40B4-BE49-F238E27FC236}">
                <a16:creationId xmlns:a16="http://schemas.microsoft.com/office/drawing/2014/main" id="{A516D0CC-FC01-3844-A986-897F61A6CA36}"/>
              </a:ext>
            </a:extLst>
          </p:cNvPr>
          <p:cNvCxnSpPr>
            <a:cxnSpLocks/>
            <a:endCxn id="13" idx="2"/>
          </p:cNvCxnSpPr>
          <p:nvPr/>
        </p:nvCxnSpPr>
        <p:spPr>
          <a:xfrm rot="10800000">
            <a:off x="4386739" y="2426339"/>
            <a:ext cx="1128379" cy="714799"/>
          </a:xfrm>
          <a:prstGeom prst="bentConnector2">
            <a:avLst/>
          </a:prstGeom>
          <a:ln w="444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肘形连接符 30">
            <a:extLst>
              <a:ext uri="{FF2B5EF4-FFF2-40B4-BE49-F238E27FC236}">
                <a16:creationId xmlns:a16="http://schemas.microsoft.com/office/drawing/2014/main" id="{EE6DF1B5-46CA-6649-8A78-DB8A014D412E}"/>
              </a:ext>
            </a:extLst>
          </p:cNvPr>
          <p:cNvCxnSpPr>
            <a:cxnSpLocks/>
            <a:endCxn id="10" idx="2"/>
          </p:cNvCxnSpPr>
          <p:nvPr/>
        </p:nvCxnSpPr>
        <p:spPr>
          <a:xfrm rot="10800000">
            <a:off x="2382929" y="2436511"/>
            <a:ext cx="3132189" cy="704626"/>
          </a:xfrm>
          <a:prstGeom prst="bentConnector2">
            <a:avLst/>
          </a:prstGeom>
          <a:ln w="444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C8904A49-C17E-2D44-9736-1297766EFCC3}"/>
              </a:ext>
            </a:extLst>
          </p:cNvPr>
          <p:cNvCxnSpPr>
            <a:cxnSpLocks/>
          </p:cNvCxnSpPr>
          <p:nvPr/>
        </p:nvCxnSpPr>
        <p:spPr>
          <a:xfrm>
            <a:off x="6444208" y="3545734"/>
            <a:ext cx="0" cy="332317"/>
          </a:xfrm>
          <a:prstGeom prst="straightConnector1">
            <a:avLst/>
          </a:prstGeom>
          <a:ln w="444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9FBEC87E-ED1B-7045-B1AF-240B146D3926}"/>
              </a:ext>
            </a:extLst>
          </p:cNvPr>
          <p:cNvSpPr/>
          <p:nvPr/>
        </p:nvSpPr>
        <p:spPr>
          <a:xfrm>
            <a:off x="5515118" y="3853423"/>
            <a:ext cx="1761764" cy="485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+mn-ea"/>
              </a:rPr>
              <a:t>Cap</a:t>
            </a:r>
            <a:r>
              <a:rPr kumimoji="1" lang="zh-CN" altLang="en-US" dirty="0">
                <a:solidFill>
                  <a:schemeClr val="tx1"/>
                </a:solidFill>
                <a:latin typeface="+mn-ea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+mn-ea"/>
              </a:rPr>
              <a:t>Table</a:t>
            </a:r>
            <a:endParaRPr kumimoji="1"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8184B11-9A2F-504F-B99C-3E46A3220E5F}"/>
              </a:ext>
            </a:extLst>
          </p:cNvPr>
          <p:cNvSpPr/>
          <p:nvPr/>
        </p:nvSpPr>
        <p:spPr>
          <a:xfrm>
            <a:off x="3505857" y="3853423"/>
            <a:ext cx="1761764" cy="485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+mn-ea"/>
              </a:rPr>
              <a:t>Resources</a:t>
            </a:r>
            <a:endParaRPr kumimoji="1" lang="zh-CN" altLang="en-US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41" name="肘形连接符 40">
            <a:extLst>
              <a:ext uri="{FF2B5EF4-FFF2-40B4-BE49-F238E27FC236}">
                <a16:creationId xmlns:a16="http://schemas.microsoft.com/office/drawing/2014/main" id="{9516D193-5857-A04E-B898-AF5A88D52057}"/>
              </a:ext>
            </a:extLst>
          </p:cNvPr>
          <p:cNvCxnSpPr>
            <a:cxnSpLocks/>
            <a:endCxn id="40" idx="0"/>
          </p:cNvCxnSpPr>
          <p:nvPr/>
        </p:nvCxnSpPr>
        <p:spPr>
          <a:xfrm rot="10800000" flipV="1">
            <a:off x="4386740" y="3138623"/>
            <a:ext cx="1143811" cy="714800"/>
          </a:xfrm>
          <a:prstGeom prst="bentConnector2">
            <a:avLst/>
          </a:prstGeom>
          <a:ln w="4445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6008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BDADD4-FD87-1345-9E44-E628087F9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2C45C1-E313-2844-BB57-EC21DA17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20" y="1259494"/>
            <a:ext cx="8380920" cy="403746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Fine-grained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isolation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Reduced attack surface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</a:rPr>
              <a:t>Small TCB and Reference monitor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Defense in depth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63E6D1-71C9-8749-BE74-73EB71E3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03289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89446F-35DB-F241-945F-F1EE02E64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Defense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Depth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7060CA-277B-E849-BFEC-2E07B192D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The notion of layering multiple types of protection together</a:t>
            </a:r>
          </a:p>
          <a:p>
            <a:r>
              <a:rPr lang="en-US" altLang="zh-CN" dirty="0"/>
              <a:t>Hypothesis is that attacker needs to breech all the defenses</a:t>
            </a:r>
          </a:p>
          <a:p>
            <a:r>
              <a:rPr lang="en-US" altLang="zh-CN" dirty="0"/>
              <a:t>But defense in depth isn't free:</a:t>
            </a:r>
          </a:p>
          <a:p>
            <a:pPr lvl="1"/>
            <a:r>
              <a:rPr lang="en-US" altLang="zh-CN" dirty="0"/>
              <a:t>You are throwing more resources at the problem</a:t>
            </a:r>
          </a:p>
          <a:p>
            <a:pPr lvl="1"/>
            <a:r>
              <a:rPr lang="en-US" altLang="zh-CN" dirty="0"/>
              <a:t>And although it can be better, it is less than the sum of the parts...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4F9FC8-C4E3-954F-9459-13FEB7F9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6805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7416B8-F25E-A840-8FAA-C5ACF80F1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Google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gVisor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B28F04-EE08-ED4E-90CF-86A5D76D2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9D5A501-E681-9344-8582-B00229580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63" y="1849388"/>
            <a:ext cx="3350929" cy="28301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438318-EF1E-534F-90DB-695374EE7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1363787"/>
            <a:ext cx="5411124" cy="313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32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761450-50FD-4047-A923-9B593DC85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Amazon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Firecracker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6927AA-A094-E44B-9715-816CF5F1D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BFF5A1-CAB9-2F45-AF61-6FA209984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724" y="1250345"/>
            <a:ext cx="5828552" cy="432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494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BDADD4-FD87-1345-9E44-E628087F9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Principles for System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2C45C1-E313-2844-BB57-EC21DA17B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3286"/>
            <a:ext cx="4978896" cy="4687941"/>
          </a:xfrm>
        </p:spPr>
        <p:txBody>
          <a:bodyPr>
            <a:normAutofit fontScale="62500" lnSpcReduction="20000"/>
          </a:bodyPr>
          <a:lstStyle/>
          <a:p>
            <a:r>
              <a:rPr kumimoji="1" lang="en-US" altLang="zh-CN" dirty="0"/>
              <a:t>Fine-grained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</a:p>
          <a:p>
            <a:pPr lvl="1"/>
            <a:r>
              <a:rPr kumimoji="1" lang="en-US" altLang="zh-CN" dirty="0"/>
              <a:t>Light-Weight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</a:p>
          <a:p>
            <a:pPr lvl="1"/>
            <a:r>
              <a:rPr kumimoji="1" lang="en-US" altLang="zh-CN" dirty="0"/>
              <a:t>Lord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</a:t>
            </a:r>
            <a:r>
              <a:rPr kumimoji="1" lang="zh-CN" altLang="en-US" dirty="0"/>
              <a:t> </a:t>
            </a:r>
            <a:r>
              <a:rPr kumimoji="1" lang="en-US" altLang="zh-CN" dirty="0"/>
              <a:t>Ring</a:t>
            </a:r>
          </a:p>
          <a:p>
            <a:pPr lvl="1"/>
            <a:r>
              <a:rPr kumimoji="1" lang="en-US" altLang="zh-CN" dirty="0" err="1"/>
              <a:t>SeCage</a:t>
            </a:r>
            <a:endParaRPr kumimoji="1" lang="en-US" altLang="zh-CN" dirty="0"/>
          </a:p>
          <a:p>
            <a:pPr lvl="1"/>
            <a:r>
              <a:rPr kumimoji="1" lang="en-US" altLang="zh-CN" dirty="0" err="1"/>
              <a:t>Hodor</a:t>
            </a:r>
            <a:endParaRPr kumimoji="1" lang="en-US" altLang="zh-CN" dirty="0"/>
          </a:p>
          <a:p>
            <a:r>
              <a:rPr kumimoji="1" lang="en-US" altLang="zh-CN" dirty="0"/>
              <a:t>Reduced attack surface</a:t>
            </a:r>
          </a:p>
          <a:p>
            <a:pPr lvl="1"/>
            <a:r>
              <a:rPr kumimoji="1" lang="en-US" altLang="zh-CN" dirty="0"/>
              <a:t>Hyper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Container</a:t>
            </a:r>
          </a:p>
          <a:p>
            <a:pPr lvl="1"/>
            <a:r>
              <a:rPr kumimoji="1" lang="en-US" altLang="zh-CN" dirty="0" err="1"/>
              <a:t>Unikernel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Lock-in-Pop</a:t>
            </a:r>
          </a:p>
          <a:p>
            <a:r>
              <a:rPr kumimoji="1" lang="en-US" altLang="zh-CN" dirty="0"/>
              <a:t>Small TCB and Reference monitor</a:t>
            </a:r>
          </a:p>
          <a:p>
            <a:pPr lvl="1"/>
            <a:r>
              <a:rPr kumimoji="1" lang="en-US" altLang="zh-CN" dirty="0"/>
              <a:t>Microkernel</a:t>
            </a:r>
          </a:p>
          <a:p>
            <a:pPr lvl="1"/>
            <a:r>
              <a:rPr kumimoji="1" lang="en-US" altLang="zh-CN" dirty="0"/>
              <a:t>Nested kernel</a:t>
            </a:r>
          </a:p>
          <a:p>
            <a:r>
              <a:rPr kumimoji="1" lang="en-US" altLang="zh-CN" dirty="0"/>
              <a:t>Defense in depth</a:t>
            </a:r>
          </a:p>
          <a:p>
            <a:pPr lvl="1"/>
            <a:r>
              <a:rPr kumimoji="1" lang="en-US" altLang="zh-CN" dirty="0" err="1"/>
              <a:t>gVisor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Firecracker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63E6D1-71C9-8749-BE74-73EB71E3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04B64C8-9677-334E-BC31-6BEF00D14C02}"/>
              </a:ext>
            </a:extLst>
          </p:cNvPr>
          <p:cNvGrpSpPr/>
          <p:nvPr/>
        </p:nvGrpSpPr>
        <p:grpSpPr>
          <a:xfrm>
            <a:off x="4788024" y="1489348"/>
            <a:ext cx="4104456" cy="3168351"/>
            <a:chOff x="6436740" y="2040471"/>
            <a:chExt cx="1981280" cy="2066591"/>
          </a:xfrm>
        </p:grpSpPr>
        <p:sp>
          <p:nvSpPr>
            <p:cNvPr id="7" name="Rectangle 22">
              <a:extLst>
                <a:ext uri="{FF2B5EF4-FFF2-40B4-BE49-F238E27FC236}">
                  <a16:creationId xmlns:a16="http://schemas.microsoft.com/office/drawing/2014/main" id="{A031C911-0F55-434F-8D3D-AC66976CEEAF}"/>
                </a:ext>
              </a:extLst>
            </p:cNvPr>
            <p:cNvSpPr/>
            <p:nvPr/>
          </p:nvSpPr>
          <p:spPr>
            <a:xfrm>
              <a:off x="6546101" y="3120591"/>
              <a:ext cx="1761833" cy="322200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Arial Narrow"/>
                </a:rPr>
                <a:t>VMM</a:t>
              </a:r>
              <a:endParaRPr lang="en-US" sz="1600" dirty="0">
                <a:solidFill>
                  <a:schemeClr val="bg1"/>
                </a:solidFill>
                <a:cs typeface="Arial Narrow"/>
              </a:endParaRPr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C4404202-4B61-3D46-B5CA-9B89D605DA1C}"/>
                </a:ext>
              </a:extLst>
            </p:cNvPr>
            <p:cNvSpPr/>
            <p:nvPr/>
          </p:nvSpPr>
          <p:spPr>
            <a:xfrm>
              <a:off x="7477864" y="2525156"/>
              <a:ext cx="835531" cy="462028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VM-2</a:t>
              </a:r>
            </a:p>
          </p:txBody>
        </p:sp>
        <p:sp>
          <p:nvSpPr>
            <p:cNvPr id="9" name="Rectangle 24">
              <a:extLst>
                <a:ext uri="{FF2B5EF4-FFF2-40B4-BE49-F238E27FC236}">
                  <a16:creationId xmlns:a16="http://schemas.microsoft.com/office/drawing/2014/main" id="{A372BFC8-F8AE-E24B-BDB1-09E05CCED95F}"/>
                </a:ext>
              </a:extLst>
            </p:cNvPr>
            <p:cNvSpPr/>
            <p:nvPr/>
          </p:nvSpPr>
          <p:spPr>
            <a:xfrm>
              <a:off x="6546102" y="3721596"/>
              <a:ext cx="1761832" cy="38546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>
                  <a:solidFill>
                    <a:srgbClr val="C0504D"/>
                  </a:solidFill>
                  <a:cs typeface="Arial Narrow"/>
                </a:rPr>
                <a:t>Hardware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0" name="Rectangle 27">
              <a:extLst>
                <a:ext uri="{FF2B5EF4-FFF2-40B4-BE49-F238E27FC236}">
                  <a16:creationId xmlns:a16="http://schemas.microsoft.com/office/drawing/2014/main" id="{60D2470E-D9C5-C64A-B165-DADE4BBDD896}"/>
                </a:ext>
              </a:extLst>
            </p:cNvPr>
            <p:cNvSpPr/>
            <p:nvPr/>
          </p:nvSpPr>
          <p:spPr>
            <a:xfrm>
              <a:off x="6551032" y="2525156"/>
              <a:ext cx="835531" cy="462028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VM-1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cxnSp>
          <p:nvCxnSpPr>
            <p:cNvPr id="11" name="Straight Connector 13">
              <a:extLst>
                <a:ext uri="{FF2B5EF4-FFF2-40B4-BE49-F238E27FC236}">
                  <a16:creationId xmlns:a16="http://schemas.microsoft.com/office/drawing/2014/main" id="{DC8B4D21-2BFF-C047-862A-25465E56EEA8}"/>
                </a:ext>
              </a:extLst>
            </p:cNvPr>
            <p:cNvCxnSpPr>
              <a:cxnSpLocks/>
            </p:cNvCxnSpPr>
            <p:nvPr/>
          </p:nvCxnSpPr>
          <p:spPr>
            <a:xfrm>
              <a:off x="6436740" y="3577791"/>
              <a:ext cx="1981280" cy="0"/>
            </a:xfrm>
            <a:prstGeom prst="line">
              <a:avLst/>
            </a:prstGeom>
            <a:ln>
              <a:solidFill>
                <a:srgbClr val="C0504D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1CB483D1-1571-AD42-A2F1-0580A7036CC2}"/>
                </a:ext>
              </a:extLst>
            </p:cNvPr>
            <p:cNvSpPr/>
            <p:nvPr/>
          </p:nvSpPr>
          <p:spPr>
            <a:xfrm>
              <a:off x="6556445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1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D43FB55C-DF1B-1841-9CDD-2AF288F96038}"/>
                </a:ext>
              </a:extLst>
            </p:cNvPr>
            <p:cNvSpPr/>
            <p:nvPr/>
          </p:nvSpPr>
          <p:spPr>
            <a:xfrm>
              <a:off x="7023551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2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72A648F1-1B4F-1E40-B819-7741C3760341}"/>
                </a:ext>
              </a:extLst>
            </p:cNvPr>
            <p:cNvSpPr/>
            <p:nvPr/>
          </p:nvSpPr>
          <p:spPr>
            <a:xfrm>
              <a:off x="7488207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3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C889CA08-1BD2-6D4E-9837-BA6D65BDBF27}"/>
                </a:ext>
              </a:extLst>
            </p:cNvPr>
            <p:cNvSpPr/>
            <p:nvPr/>
          </p:nvSpPr>
          <p:spPr>
            <a:xfrm>
              <a:off x="7955313" y="2040471"/>
              <a:ext cx="370384" cy="321946"/>
            </a:xfrm>
            <a:prstGeom prst="rect">
              <a:avLst/>
            </a:prstGeom>
            <a:noFill/>
            <a:ln>
              <a:solidFill>
                <a:srgbClr val="C0504D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Proc</a:t>
              </a:r>
              <a:r>
                <a:rPr lang="zh-CN" altLang="en-US" sz="1600" dirty="0">
                  <a:solidFill>
                    <a:srgbClr val="C0504D"/>
                  </a:solidFill>
                  <a:cs typeface="Arial Narrow"/>
                </a:rPr>
                <a:t> </a:t>
              </a:r>
              <a:r>
                <a:rPr lang="en-US" altLang="zh-CN" sz="1600" dirty="0">
                  <a:solidFill>
                    <a:srgbClr val="C0504D"/>
                  </a:solidFill>
                  <a:cs typeface="Arial Narrow"/>
                </a:rPr>
                <a:t>4</a:t>
              </a:r>
              <a:endParaRPr lang="en-US" sz="1600" dirty="0">
                <a:solidFill>
                  <a:srgbClr val="C0504D"/>
                </a:solidFill>
                <a:cs typeface="Arial Narrow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71229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j-lt"/>
              </a:rPr>
              <a:t>Conclusion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460103"/>
          </a:xfrm>
        </p:spPr>
        <p:txBody>
          <a:bodyPr>
            <a:normAutofit/>
          </a:bodyPr>
          <a:lstStyle/>
          <a:p>
            <a:r>
              <a:rPr kumimoji="1" lang="en-US" altLang="zh-CN" sz="2400" b="0" dirty="0">
                <a:latin typeface="+mn-lt"/>
              </a:rPr>
              <a:t>What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is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system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isolation?</a:t>
            </a:r>
          </a:p>
          <a:p>
            <a:r>
              <a:rPr kumimoji="1" lang="en-US" altLang="zh-CN" sz="2400" b="0" dirty="0">
                <a:latin typeface="+mn-lt"/>
              </a:rPr>
              <a:t>Operating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system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and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hypervisor</a:t>
            </a:r>
          </a:p>
          <a:p>
            <a:r>
              <a:rPr kumimoji="1" lang="en-US" altLang="zh-CN" sz="2400" b="0" dirty="0">
                <a:latin typeface="+mn-lt"/>
              </a:rPr>
              <a:t>Isolation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tools</a:t>
            </a:r>
          </a:p>
          <a:p>
            <a:r>
              <a:rPr kumimoji="1" lang="en-US" altLang="zh-CN" sz="2400" b="0" dirty="0">
                <a:latin typeface="+mn-lt"/>
              </a:rPr>
              <a:t>Principles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for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system</a:t>
            </a:r>
            <a:r>
              <a:rPr kumimoji="1" lang="zh-CN" altLang="en-US" sz="2400" b="0" dirty="0">
                <a:latin typeface="+mn-lt"/>
              </a:rPr>
              <a:t> </a:t>
            </a:r>
            <a:r>
              <a:rPr kumimoji="1" lang="en-US" altLang="zh-CN" sz="2400" b="0" dirty="0">
                <a:latin typeface="+mn-lt"/>
              </a:rPr>
              <a:t>isolation</a:t>
            </a:r>
            <a:endParaRPr kumimoji="1" lang="en" altLang="zh-CN" sz="20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1618A6-BF01-B543-BA58-B46F14C9D490}"/>
              </a:ext>
            </a:extLst>
          </p:cNvPr>
          <p:cNvSpPr txBox="1"/>
          <p:nvPr/>
        </p:nvSpPr>
        <p:spPr>
          <a:xfrm>
            <a:off x="6553200" y="4452084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+mj-lt"/>
                <a:ea typeface="微软雅黑"/>
                <a:cs typeface="+mn-ea"/>
                <a:sym typeface="+mn-lt"/>
              </a:rPr>
              <a:t>Thanks!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微软雅黑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1EE4B4-9D00-EA49-8C6A-4485852A2C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7099277" y="5138121"/>
            <a:ext cx="1263004" cy="45621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E411C07-B3D6-0448-8993-A7AFF2C810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554104" y="5141611"/>
            <a:ext cx="452727" cy="45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39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31923</TotalTime>
  <Words>2191</Words>
  <Application>Microsoft Macintosh PowerPoint</Application>
  <PresentationFormat>On-screen Show (16:10)</PresentationFormat>
  <Paragraphs>700</Paragraphs>
  <Slides>78</Slides>
  <Notes>4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85" baseType="lpstr">
      <vt:lpstr>DengXian</vt:lpstr>
      <vt:lpstr>微软雅黑</vt:lpstr>
      <vt:lpstr>Arial</vt:lpstr>
      <vt:lpstr>Calibri</vt:lpstr>
      <vt:lpstr>Candara</vt:lpstr>
      <vt:lpstr>Gill Sans</vt:lpstr>
      <vt:lpstr>Office 主题​​</vt:lpstr>
      <vt:lpstr>Security Isolation for System</vt:lpstr>
      <vt:lpstr>What is system isolation?</vt:lpstr>
      <vt:lpstr>Operating system (OS) and its Goals</vt:lpstr>
      <vt:lpstr>Process Abstraction</vt:lpstr>
      <vt:lpstr>Mode Switches</vt:lpstr>
      <vt:lpstr>Three Types of Mode Switches</vt:lpstr>
      <vt:lpstr>Protection for a Single OS</vt:lpstr>
      <vt:lpstr>System Isolation in OS</vt:lpstr>
      <vt:lpstr>Virtual Machine Monitor</vt:lpstr>
      <vt:lpstr>Virtual Machine (VM) Abstraction</vt:lpstr>
      <vt:lpstr>Extended Page Table</vt:lpstr>
      <vt:lpstr>Mode Switches in VMM</vt:lpstr>
      <vt:lpstr>VM Exits</vt:lpstr>
      <vt:lpstr>Protection for Multiple OSes</vt:lpstr>
      <vt:lpstr>System Isolation in VMM</vt:lpstr>
      <vt:lpstr>Techniques for System Isolation</vt:lpstr>
      <vt:lpstr>Techniques for System Isolation</vt:lpstr>
      <vt:lpstr>CPU privileges</vt:lpstr>
      <vt:lpstr>Techniques for System Isolation</vt:lpstr>
      <vt:lpstr>Segmentation</vt:lpstr>
      <vt:lpstr>PowerPoint Presentation</vt:lpstr>
      <vt:lpstr>PowerPoint Presentation</vt:lpstr>
      <vt:lpstr>PowerPoint Presentation</vt:lpstr>
      <vt:lpstr>PowerPoint Presentation</vt:lpstr>
      <vt:lpstr>Problems with Segmentation</vt:lpstr>
      <vt:lpstr>Techniques for System Isolation</vt:lpstr>
      <vt:lpstr>Hierarchical Page Table</vt:lpstr>
      <vt:lpstr>Techniques for System Isolation</vt:lpstr>
      <vt:lpstr>EPT</vt:lpstr>
      <vt:lpstr>Hierarchical Extended Page Table</vt:lpstr>
      <vt:lpstr>Any GPA is translated to HPA</vt:lpstr>
      <vt:lpstr>VMFUNC</vt:lpstr>
      <vt:lpstr>VMFUNC</vt:lpstr>
      <vt:lpstr>VMFUNC</vt:lpstr>
      <vt:lpstr>Techniques for System Isolation</vt:lpstr>
      <vt:lpstr>Intel Memory Protection Keys (MPK)</vt:lpstr>
      <vt:lpstr>Intel Memory Protection Keys (MPK)</vt:lpstr>
      <vt:lpstr>Techniques for System Isolation</vt:lpstr>
      <vt:lpstr>Secure Hardware Modules</vt:lpstr>
      <vt:lpstr>Principles for System Isolation</vt:lpstr>
      <vt:lpstr>Principles for System Isolation</vt:lpstr>
      <vt:lpstr>Fine-grained isolation</vt:lpstr>
      <vt:lpstr>Fine-grained isolation</vt:lpstr>
      <vt:lpstr>Light-Weight Context (LWC)</vt:lpstr>
      <vt:lpstr>Lord of the x86 Rings</vt:lpstr>
      <vt:lpstr>Lord of the x86 Rings</vt:lpstr>
      <vt:lpstr>Segmentation to the Rescue</vt:lpstr>
      <vt:lpstr>Lord of the x86 Rings</vt:lpstr>
      <vt:lpstr>SeCage</vt:lpstr>
      <vt:lpstr>SeCage: Different EPTs for two Parts</vt:lpstr>
      <vt:lpstr>SeCage: Using VMFUNC to Switch EPTs</vt:lpstr>
      <vt:lpstr>Hodor</vt:lpstr>
      <vt:lpstr>Hodor</vt:lpstr>
      <vt:lpstr>Principles for System Isolation</vt:lpstr>
      <vt:lpstr>Reduced Attack Surface</vt:lpstr>
      <vt:lpstr>Attack Surface</vt:lpstr>
      <vt:lpstr>Container</vt:lpstr>
      <vt:lpstr>Container</vt:lpstr>
      <vt:lpstr>Container: Weak Isolation</vt:lpstr>
      <vt:lpstr>Hyper Container</vt:lpstr>
      <vt:lpstr>Unikernel</vt:lpstr>
      <vt:lpstr>Bug Density in Linux Kernel </vt:lpstr>
      <vt:lpstr>Popular Path</vt:lpstr>
      <vt:lpstr>Lock-in-Pop</vt:lpstr>
      <vt:lpstr>Considering Timeline of a Process</vt:lpstr>
      <vt:lpstr>Example: Apache Web Server</vt:lpstr>
      <vt:lpstr>Temporal System Call Specialization</vt:lpstr>
      <vt:lpstr>Principles for System Isolation</vt:lpstr>
      <vt:lpstr>TCB</vt:lpstr>
      <vt:lpstr>Reference Monitor</vt:lpstr>
      <vt:lpstr>Reference Monitor</vt:lpstr>
      <vt:lpstr>Microkernel</vt:lpstr>
      <vt:lpstr>Principles for System Isolation</vt:lpstr>
      <vt:lpstr>Defense in Depth</vt:lpstr>
      <vt:lpstr>Google gVisor</vt:lpstr>
      <vt:lpstr>Amazon Firecracker</vt:lpstr>
      <vt:lpstr>Principles for System Isolation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Mi Nil</cp:lastModifiedBy>
  <cp:revision>943</cp:revision>
  <cp:lastPrinted>2016-06-13T07:55:34Z</cp:lastPrinted>
  <dcterms:created xsi:type="dcterms:W3CDTF">2017-11-24T09:35:45Z</dcterms:created>
  <dcterms:modified xsi:type="dcterms:W3CDTF">2020-10-27T03:08:54Z</dcterms:modified>
</cp:coreProperties>
</file>